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4"/>
  </p:sldMasterIdLst>
  <p:notesMasterIdLst>
    <p:notesMasterId r:id="rId25"/>
  </p:notesMasterIdLst>
  <p:handoutMasterIdLst>
    <p:handoutMasterId r:id="rId26"/>
  </p:handoutMasterIdLst>
  <p:sldIdLst>
    <p:sldId id="338" r:id="rId5"/>
    <p:sldId id="327" r:id="rId6"/>
    <p:sldId id="315" r:id="rId7"/>
    <p:sldId id="329" r:id="rId8"/>
    <p:sldId id="302" r:id="rId9"/>
    <p:sldId id="339" r:id="rId10"/>
    <p:sldId id="340" r:id="rId11"/>
    <p:sldId id="341" r:id="rId12"/>
    <p:sldId id="345" r:id="rId13"/>
    <p:sldId id="346" r:id="rId14"/>
    <p:sldId id="347" r:id="rId15"/>
    <p:sldId id="348" r:id="rId16"/>
    <p:sldId id="349" r:id="rId17"/>
    <p:sldId id="350" r:id="rId18"/>
    <p:sldId id="351" r:id="rId19"/>
    <p:sldId id="352" r:id="rId20"/>
    <p:sldId id="344" r:id="rId21"/>
    <p:sldId id="342" r:id="rId22"/>
    <p:sldId id="343" r:id="rId23"/>
    <p:sldId id="30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E9F8C6-E6C8-4F83-9E20-815B0BC7FB21}" v="78" dt="2025-10-16T05:48:45.323"/>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5033" autoAdjust="0"/>
  </p:normalViewPr>
  <p:slideViewPr>
    <p:cSldViewPr snapToGrid="0">
      <p:cViewPr varScale="1">
        <p:scale>
          <a:sx n="66" d="100"/>
          <a:sy n="66" d="100"/>
        </p:scale>
        <p:origin x="612" y="44"/>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Raje" userId="S::yogesh@edunetfoundation.org::9e0ba697-e1dc-452b-989f-11655901edb1" providerId="AD" clId="Web-{C5E9F8C6-E6C8-4F83-9E20-815B0BC7FB21}"/>
    <pc:docChg chg="modSld">
      <pc:chgData name="Yogesh Raje" userId="S::yogesh@edunetfoundation.org::9e0ba697-e1dc-452b-989f-11655901edb1" providerId="AD" clId="Web-{C5E9F8C6-E6C8-4F83-9E20-815B0BC7FB21}" dt="2025-10-16T05:48:45.323" v="42" actId="1076"/>
      <pc:docMkLst>
        <pc:docMk/>
      </pc:docMkLst>
      <pc:sldChg chg="addSp delSp modSp">
        <pc:chgData name="Yogesh Raje" userId="S::yogesh@edunetfoundation.org::9e0ba697-e1dc-452b-989f-11655901edb1" providerId="AD" clId="Web-{C5E9F8C6-E6C8-4F83-9E20-815B0BC7FB21}" dt="2025-10-16T05:48:10.150" v="21" actId="20577"/>
        <pc:sldMkLst>
          <pc:docMk/>
          <pc:sldMk cId="1086225493" sldId="339"/>
        </pc:sldMkLst>
        <pc:spChg chg="add mod">
          <ac:chgData name="Yogesh Raje" userId="S::yogesh@edunetfoundation.org::9e0ba697-e1dc-452b-989f-11655901edb1" providerId="AD" clId="Web-{C5E9F8C6-E6C8-4F83-9E20-815B0BC7FB21}" dt="2025-10-16T05:48:10.150" v="21" actId="20577"/>
          <ac:spMkLst>
            <pc:docMk/>
            <pc:sldMk cId="1086225493" sldId="339"/>
            <ac:spMk id="2" creationId="{62734786-4DEA-9955-BFF8-FDF1EBB84300}"/>
          </ac:spMkLst>
        </pc:spChg>
        <pc:picChg chg="del">
          <ac:chgData name="Yogesh Raje" userId="S::yogesh@edunetfoundation.org::9e0ba697-e1dc-452b-989f-11655901edb1" providerId="AD" clId="Web-{C5E9F8C6-E6C8-4F83-9E20-815B0BC7FB21}" dt="2025-10-16T05:47:45.306" v="2"/>
          <ac:picMkLst>
            <pc:docMk/>
            <pc:sldMk cId="1086225493" sldId="339"/>
            <ac:picMk id="2050" creationId="{988600BD-DEBC-1281-3D19-14E8D6996D27}"/>
          </ac:picMkLst>
        </pc:picChg>
      </pc:sldChg>
      <pc:sldChg chg="addSp delSp modSp">
        <pc:chgData name="Yogesh Raje" userId="S::yogesh@edunetfoundation.org::9e0ba697-e1dc-452b-989f-11655901edb1" providerId="AD" clId="Web-{C5E9F8C6-E6C8-4F83-9E20-815B0BC7FB21}" dt="2025-10-16T05:48:32.479" v="39" actId="20577"/>
        <pc:sldMkLst>
          <pc:docMk/>
          <pc:sldMk cId="390853083" sldId="340"/>
        </pc:sldMkLst>
        <pc:spChg chg="add mod">
          <ac:chgData name="Yogesh Raje" userId="S::yogesh@edunetfoundation.org::9e0ba697-e1dc-452b-989f-11655901edb1" providerId="AD" clId="Web-{C5E9F8C6-E6C8-4F83-9E20-815B0BC7FB21}" dt="2025-10-16T05:48:32.479" v="39" actId="20577"/>
          <ac:spMkLst>
            <pc:docMk/>
            <pc:sldMk cId="390853083" sldId="340"/>
            <ac:spMk id="2" creationId="{A36EB5C4-B334-C562-399B-4AC61818DAC5}"/>
          </ac:spMkLst>
        </pc:spChg>
        <pc:picChg chg="del">
          <ac:chgData name="Yogesh Raje" userId="S::yogesh@edunetfoundation.org::9e0ba697-e1dc-452b-989f-11655901edb1" providerId="AD" clId="Web-{C5E9F8C6-E6C8-4F83-9E20-815B0BC7FB21}" dt="2025-10-16T05:47:37.634" v="1"/>
          <ac:picMkLst>
            <pc:docMk/>
            <pc:sldMk cId="390853083" sldId="340"/>
            <ac:picMk id="3074" creationId="{EE53C000-5EF4-C7EC-E197-923501587B36}"/>
          </ac:picMkLst>
        </pc:picChg>
      </pc:sldChg>
      <pc:sldChg chg="addSp delSp modSp">
        <pc:chgData name="Yogesh Raje" userId="S::yogesh@edunetfoundation.org::9e0ba697-e1dc-452b-989f-11655901edb1" providerId="AD" clId="Web-{C5E9F8C6-E6C8-4F83-9E20-815B0BC7FB21}" dt="2025-10-16T05:48:45.323" v="42" actId="1076"/>
        <pc:sldMkLst>
          <pc:docMk/>
          <pc:sldMk cId="349846658" sldId="341"/>
        </pc:sldMkLst>
        <pc:spChg chg="add mod">
          <ac:chgData name="Yogesh Raje" userId="S::yogesh@edunetfoundation.org::9e0ba697-e1dc-452b-989f-11655901edb1" providerId="AD" clId="Web-{C5E9F8C6-E6C8-4F83-9E20-815B0BC7FB21}" dt="2025-10-16T05:48:45.323" v="42" actId="1076"/>
          <ac:spMkLst>
            <pc:docMk/>
            <pc:sldMk cId="349846658" sldId="341"/>
            <ac:spMk id="2" creationId="{B2023D69-07AE-2EBE-3CC7-8A1AD6C902BB}"/>
          </ac:spMkLst>
        </pc:spChg>
        <pc:picChg chg="del">
          <ac:chgData name="Yogesh Raje" userId="S::yogesh@edunetfoundation.org::9e0ba697-e1dc-452b-989f-11655901edb1" providerId="AD" clId="Web-{C5E9F8C6-E6C8-4F83-9E20-815B0BC7FB21}" dt="2025-10-16T05:47:34.290" v="0"/>
          <ac:picMkLst>
            <pc:docMk/>
            <pc:sldMk cId="349846658" sldId="341"/>
            <ac:picMk id="4098" creationId="{C71B5EB8-4578-9EAF-82B2-AB5B92ABE73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10/21/2025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10/21/2025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0220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1097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22563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84782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625061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35619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8779201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61938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40919467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13958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91254852"/>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52846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795884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66960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3974599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32390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19654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8973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58962061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10/21/2025</a:t>
            </a:fld>
            <a:endParaRPr lang="en-US" dirty="0"/>
          </a:p>
        </p:txBody>
      </p:sp>
    </p:spTree>
    <p:extLst>
      <p:ext uri="{BB962C8B-B14F-4D97-AF65-F5344CB8AC3E}">
        <p14:creationId xmlns:p14="http://schemas.microsoft.com/office/powerpoint/2010/main" val="35303045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10/21/2025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
        <p:nvSpPr>
          <p:cNvPr id="18" name="Date Placeholder 3">
            <a:extLst>
              <a:ext uri="{FF2B5EF4-FFF2-40B4-BE49-F238E27FC236}">
                <a16:creationId xmlns:a16="http://schemas.microsoft.com/office/drawing/2014/main" id="{2CD6B789-4B66-4BD0-9623-80E9542A65FE}"/>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10/21/2025</a:t>
            </a:fld>
            <a:endParaRPr lang="en-US" sz="1100" dirty="0">
              <a:solidFill>
                <a:schemeClr val="accent2"/>
              </a:solidFill>
            </a:endParaRPr>
          </a:p>
        </p:txBody>
      </p:sp>
      <p:sp>
        <p:nvSpPr>
          <p:cNvPr id="29" name="Footer Placeholder 4">
            <a:extLst>
              <a:ext uri="{FF2B5EF4-FFF2-40B4-BE49-F238E27FC236}">
                <a16:creationId xmlns:a16="http://schemas.microsoft.com/office/drawing/2014/main" id="{A3BB5234-44A4-4506-BD19-5808475EBB7F}"/>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30" name="Slide Number Placeholder 5">
            <a:extLst>
              <a:ext uri="{FF2B5EF4-FFF2-40B4-BE49-F238E27FC236}">
                <a16:creationId xmlns:a16="http://schemas.microsoft.com/office/drawing/2014/main" id="{68D89618-7EE9-46BF-BEAC-45E6F98ACA1A}"/>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306425902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9" r:id="rId20"/>
    <p:sldLayoutId id="2147483690" r:id="rId21"/>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ejkv/VOIS_AICTE_Oct2025_MajorProject_Tejas-V.git" TargetMode="External"/><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fif"/><Relationship Id="rId1" Type="http://schemas.openxmlformats.org/officeDocument/2006/relationships/slideLayout" Target="../slideLayouts/slideLayout19.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fif"/><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f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fi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1737A-B873-4D1D-8A41-5ABF5184BC8F}"/>
              </a:ext>
            </a:extLst>
          </p:cNvPr>
          <p:cNvSpPr>
            <a:spLocks noGrp="1"/>
          </p:cNvSpPr>
          <p:nvPr>
            <p:ph type="body" sz="quarter" idx="11"/>
          </p:nvPr>
        </p:nvSpPr>
        <p:spPr>
          <a:xfrm>
            <a:off x="5630779" y="4141999"/>
            <a:ext cx="4082181" cy="861497"/>
          </a:xfrm>
        </p:spPr>
        <p:txBody>
          <a:bodyPr>
            <a:normAutofit/>
          </a:bodyPr>
          <a:lstStyle/>
          <a:p>
            <a:pPr algn="r"/>
            <a:r>
              <a:rPr lang="en-US" b="0" dirty="0">
                <a:solidFill>
                  <a:schemeClr val="tx1"/>
                </a:solidFill>
              </a:rPr>
              <a:t>Tejas V</a:t>
            </a:r>
          </a:p>
          <a:p>
            <a:pPr algn="r"/>
            <a:r>
              <a:rPr lang="en-IN" b="0" dirty="0">
                <a:solidFill>
                  <a:schemeClr val="tx1"/>
                </a:solidFill>
              </a:rPr>
              <a:t>APPLY_175656163568b300e3a9e5d</a:t>
            </a:r>
          </a:p>
        </p:txBody>
      </p:sp>
      <p:sp>
        <p:nvSpPr>
          <p:cNvPr id="4" name="Title 3">
            <a:extLst>
              <a:ext uri="{FF2B5EF4-FFF2-40B4-BE49-F238E27FC236}">
                <a16:creationId xmlns:a16="http://schemas.microsoft.com/office/drawing/2014/main" id="{92056599-CDAA-4367-BEF8-31D6E32518C8}"/>
              </a:ext>
            </a:extLst>
          </p:cNvPr>
          <p:cNvSpPr>
            <a:spLocks noGrp="1"/>
          </p:cNvSpPr>
          <p:nvPr>
            <p:ph type="title"/>
          </p:nvPr>
        </p:nvSpPr>
        <p:spPr>
          <a:xfrm>
            <a:off x="3965608" y="2912050"/>
            <a:ext cx="6248703" cy="743448"/>
          </a:xfrm>
        </p:spPr>
        <p:txBody>
          <a:bodyPr>
            <a:normAutofit/>
          </a:bodyPr>
          <a:lstStyle/>
          <a:p>
            <a:r>
              <a:rPr lang="en-IN" sz="3200" dirty="0"/>
              <a:t>Netflix Content Trends Analysis</a:t>
            </a:r>
          </a:p>
        </p:txBody>
      </p:sp>
      <p:sp>
        <p:nvSpPr>
          <p:cNvPr id="15" name="Text Placeholder 1">
            <a:extLst>
              <a:ext uri="{FF2B5EF4-FFF2-40B4-BE49-F238E27FC236}">
                <a16:creationId xmlns:a16="http://schemas.microsoft.com/office/drawing/2014/main" id="{824B8A32-9AB3-457E-82E1-C85D3203CE35}"/>
              </a:ext>
            </a:extLst>
          </p:cNvPr>
          <p:cNvSpPr txBox="1">
            <a:spLocks/>
          </p:cNvSpPr>
          <p:nvPr/>
        </p:nvSpPr>
        <p:spPr>
          <a:xfrm>
            <a:off x="6400800" y="2794001"/>
            <a:ext cx="3312160" cy="861497"/>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400" dirty="0"/>
          </a:p>
        </p:txBody>
      </p:sp>
      <p:pic>
        <p:nvPicPr>
          <p:cNvPr id="6" name="Picture 5">
            <a:extLst>
              <a:ext uri="{FF2B5EF4-FFF2-40B4-BE49-F238E27FC236}">
                <a16:creationId xmlns:a16="http://schemas.microsoft.com/office/drawing/2014/main" id="{E30DEFF0-8DEE-4B0B-9B30-675FE9E288A2}"/>
              </a:ext>
            </a:extLst>
          </p:cNvPr>
          <p:cNvPicPr>
            <a:picLocks noChangeAspect="1"/>
          </p:cNvPicPr>
          <p:nvPr/>
        </p:nvPicPr>
        <p:blipFill rotWithShape="1">
          <a:blip r:embed="rId2"/>
          <a:srcRect t="96181"/>
          <a:stretch/>
        </p:blipFill>
        <p:spPr>
          <a:xfrm>
            <a:off x="675957" y="6471920"/>
            <a:ext cx="2143125" cy="193040"/>
          </a:xfrm>
          <a:prstGeom prst="rect">
            <a:avLst/>
          </a:prstGeom>
        </p:spPr>
      </p:pic>
    </p:spTree>
    <p:extLst>
      <p:ext uri="{BB962C8B-B14F-4D97-AF65-F5344CB8AC3E}">
        <p14:creationId xmlns:p14="http://schemas.microsoft.com/office/powerpoint/2010/main" val="16040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nodePh="1">
                                  <p:stCondLst>
                                    <p:cond delay="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3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7944-C6A9-25F1-2209-AE42B2D4F0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41D2DC-8ABC-BF37-4188-0125C59AB51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9E158EC1-29C1-E009-882F-0FA169EBEAF2}"/>
              </a:ext>
            </a:extLst>
          </p:cNvPr>
          <p:cNvSpPr>
            <a:spLocks noGrp="1"/>
          </p:cNvSpPr>
          <p:nvPr>
            <p:ph type="title"/>
          </p:nvPr>
        </p:nvSpPr>
        <p:spPr>
          <a:xfrm>
            <a:off x="675957" y="370589"/>
            <a:ext cx="2981643" cy="830997"/>
          </a:xfrm>
        </p:spPr>
        <p:txBody>
          <a:bodyPr>
            <a:normAutofit/>
          </a:bodyPr>
          <a:lstStyle/>
          <a:p>
            <a:r>
              <a:rPr lang="en-GB" dirty="0"/>
              <a:t>RESULTS5 </a:t>
            </a:r>
            <a:endParaRPr lang="en-IN" dirty="0"/>
          </a:p>
        </p:txBody>
      </p:sp>
      <p:sp>
        <p:nvSpPr>
          <p:cNvPr id="7" name="Text Placeholder 30">
            <a:extLst>
              <a:ext uri="{FF2B5EF4-FFF2-40B4-BE49-F238E27FC236}">
                <a16:creationId xmlns:a16="http://schemas.microsoft.com/office/drawing/2014/main" id="{222AED15-E95B-8DF3-A148-5655F91C8D8C}"/>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B28E22D4-A0A6-2DE1-E6AC-AE5E0EB3B634}"/>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FBFA429E-8AD6-52E3-5678-8AF5835ED73E}"/>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40C62F62-DAAD-70EC-1223-7123C59ECA48}"/>
              </a:ext>
            </a:extLst>
          </p:cNvPr>
          <p:cNvPicPr>
            <a:picLocks noChangeAspect="1"/>
          </p:cNvPicPr>
          <p:nvPr/>
        </p:nvPicPr>
        <p:blipFill>
          <a:blip r:embed="rId3"/>
          <a:stretch>
            <a:fillRect/>
          </a:stretch>
        </p:blipFill>
        <p:spPr>
          <a:xfrm>
            <a:off x="-1" y="1116531"/>
            <a:ext cx="9028497" cy="5741469"/>
          </a:xfrm>
          <a:prstGeom prst="rect">
            <a:avLst/>
          </a:prstGeom>
        </p:spPr>
      </p:pic>
    </p:spTree>
    <p:extLst>
      <p:ext uri="{BB962C8B-B14F-4D97-AF65-F5344CB8AC3E}">
        <p14:creationId xmlns:p14="http://schemas.microsoft.com/office/powerpoint/2010/main" val="4927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67EC-69A7-04E4-316B-72E722774EC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5CE6BAA-A393-3B2A-03C0-950426F8C89C}"/>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B6510138-5792-4586-23B1-518BDE50FC64}"/>
              </a:ext>
            </a:extLst>
          </p:cNvPr>
          <p:cNvSpPr>
            <a:spLocks noGrp="1"/>
          </p:cNvSpPr>
          <p:nvPr>
            <p:ph type="title"/>
          </p:nvPr>
        </p:nvSpPr>
        <p:spPr>
          <a:xfrm>
            <a:off x="675957" y="370589"/>
            <a:ext cx="2981643" cy="830997"/>
          </a:xfrm>
        </p:spPr>
        <p:txBody>
          <a:bodyPr>
            <a:normAutofit/>
          </a:bodyPr>
          <a:lstStyle/>
          <a:p>
            <a:r>
              <a:rPr lang="en-GB" dirty="0"/>
              <a:t>RESULTS6</a:t>
            </a:r>
            <a:endParaRPr lang="en-IN" dirty="0"/>
          </a:p>
        </p:txBody>
      </p:sp>
      <p:sp>
        <p:nvSpPr>
          <p:cNvPr id="7" name="Text Placeholder 30">
            <a:extLst>
              <a:ext uri="{FF2B5EF4-FFF2-40B4-BE49-F238E27FC236}">
                <a16:creationId xmlns:a16="http://schemas.microsoft.com/office/drawing/2014/main" id="{0180EE70-EA11-763C-C877-5E7F18B9C329}"/>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64EB7E23-C9A6-77A6-E9FB-55F5638EDF33}"/>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9A95303B-C126-F567-D8AB-3B9C0F863563}"/>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9" name="Picture 8">
            <a:extLst>
              <a:ext uri="{FF2B5EF4-FFF2-40B4-BE49-F238E27FC236}">
                <a16:creationId xmlns:a16="http://schemas.microsoft.com/office/drawing/2014/main" id="{482402E0-312A-434F-D708-61AA0D850795}"/>
              </a:ext>
            </a:extLst>
          </p:cNvPr>
          <p:cNvPicPr>
            <a:picLocks noChangeAspect="1"/>
          </p:cNvPicPr>
          <p:nvPr/>
        </p:nvPicPr>
        <p:blipFill>
          <a:blip r:embed="rId3"/>
          <a:stretch>
            <a:fillRect/>
          </a:stretch>
        </p:blipFill>
        <p:spPr>
          <a:xfrm>
            <a:off x="0" y="1275370"/>
            <a:ext cx="8778240" cy="5582629"/>
          </a:xfrm>
          <a:prstGeom prst="rect">
            <a:avLst/>
          </a:prstGeom>
        </p:spPr>
      </p:pic>
    </p:spTree>
    <p:extLst>
      <p:ext uri="{BB962C8B-B14F-4D97-AF65-F5344CB8AC3E}">
        <p14:creationId xmlns:p14="http://schemas.microsoft.com/office/powerpoint/2010/main" val="291200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2C125-4198-6365-848A-3FE23EECB5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E9EE30-84A7-C965-FC96-C480F9B5BE9F}"/>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18A79D31-1ADF-9F99-8518-C548A7192E4C}"/>
              </a:ext>
            </a:extLst>
          </p:cNvPr>
          <p:cNvSpPr>
            <a:spLocks noGrp="1"/>
          </p:cNvSpPr>
          <p:nvPr>
            <p:ph type="title"/>
          </p:nvPr>
        </p:nvSpPr>
        <p:spPr>
          <a:xfrm>
            <a:off x="675957" y="370589"/>
            <a:ext cx="2981643" cy="830997"/>
          </a:xfrm>
        </p:spPr>
        <p:txBody>
          <a:bodyPr>
            <a:normAutofit/>
          </a:bodyPr>
          <a:lstStyle/>
          <a:p>
            <a:r>
              <a:rPr lang="en-GB" dirty="0"/>
              <a:t>RESULTS7 </a:t>
            </a:r>
            <a:endParaRPr lang="en-IN" dirty="0"/>
          </a:p>
        </p:txBody>
      </p:sp>
      <p:sp>
        <p:nvSpPr>
          <p:cNvPr id="7" name="Text Placeholder 30">
            <a:extLst>
              <a:ext uri="{FF2B5EF4-FFF2-40B4-BE49-F238E27FC236}">
                <a16:creationId xmlns:a16="http://schemas.microsoft.com/office/drawing/2014/main" id="{4933F8BE-0E60-977C-5328-88F6115FD158}"/>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F3FF89F2-F4E2-A5DD-880E-4937AEDC49CA}"/>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6FC05E88-39B5-A0CA-2446-BC7A50F58465}"/>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F440B35E-7A24-D701-90AB-E3EA52CF619D}"/>
              </a:ext>
            </a:extLst>
          </p:cNvPr>
          <p:cNvPicPr>
            <a:picLocks noChangeAspect="1"/>
          </p:cNvPicPr>
          <p:nvPr/>
        </p:nvPicPr>
        <p:blipFill>
          <a:blip r:embed="rId3"/>
          <a:stretch>
            <a:fillRect/>
          </a:stretch>
        </p:blipFill>
        <p:spPr>
          <a:xfrm>
            <a:off x="-1" y="1054456"/>
            <a:ext cx="8999621" cy="5803544"/>
          </a:xfrm>
          <a:prstGeom prst="rect">
            <a:avLst/>
          </a:prstGeom>
        </p:spPr>
      </p:pic>
    </p:spTree>
    <p:extLst>
      <p:ext uri="{BB962C8B-B14F-4D97-AF65-F5344CB8AC3E}">
        <p14:creationId xmlns:p14="http://schemas.microsoft.com/office/powerpoint/2010/main" val="87522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6E09B-7A0B-3BAB-CCD4-B1A592F2B6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B5D1AC-FD6B-6D81-95D7-01983E7F32C0}"/>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720265ED-1CBF-55B9-2E21-96F20A1CC563}"/>
              </a:ext>
            </a:extLst>
          </p:cNvPr>
          <p:cNvSpPr>
            <a:spLocks noGrp="1"/>
          </p:cNvSpPr>
          <p:nvPr>
            <p:ph type="title"/>
          </p:nvPr>
        </p:nvSpPr>
        <p:spPr>
          <a:xfrm>
            <a:off x="675957" y="370589"/>
            <a:ext cx="2981643" cy="830997"/>
          </a:xfrm>
        </p:spPr>
        <p:txBody>
          <a:bodyPr>
            <a:normAutofit/>
          </a:bodyPr>
          <a:lstStyle/>
          <a:p>
            <a:r>
              <a:rPr lang="en-GB" dirty="0"/>
              <a:t>RESULTS8 </a:t>
            </a:r>
            <a:endParaRPr lang="en-IN" dirty="0"/>
          </a:p>
        </p:txBody>
      </p:sp>
      <p:sp>
        <p:nvSpPr>
          <p:cNvPr id="7" name="Text Placeholder 30">
            <a:extLst>
              <a:ext uri="{FF2B5EF4-FFF2-40B4-BE49-F238E27FC236}">
                <a16:creationId xmlns:a16="http://schemas.microsoft.com/office/drawing/2014/main" id="{D95A24B5-D8FF-880C-F604-CBA38BACAA11}"/>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94E22832-4004-3D69-7394-E606846F4312}"/>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8163D37A-8E3D-B2DA-E1DC-9D669B1628EA}"/>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7CD66C03-D644-4AC9-B922-3AB6460D72D2}"/>
              </a:ext>
            </a:extLst>
          </p:cNvPr>
          <p:cNvPicPr>
            <a:picLocks noChangeAspect="1"/>
          </p:cNvPicPr>
          <p:nvPr/>
        </p:nvPicPr>
        <p:blipFill>
          <a:blip r:embed="rId3"/>
          <a:stretch>
            <a:fillRect/>
          </a:stretch>
        </p:blipFill>
        <p:spPr>
          <a:xfrm>
            <a:off x="-1" y="1127431"/>
            <a:ext cx="9182501" cy="5786540"/>
          </a:xfrm>
          <a:prstGeom prst="rect">
            <a:avLst/>
          </a:prstGeom>
        </p:spPr>
      </p:pic>
    </p:spTree>
    <p:extLst>
      <p:ext uri="{BB962C8B-B14F-4D97-AF65-F5344CB8AC3E}">
        <p14:creationId xmlns:p14="http://schemas.microsoft.com/office/powerpoint/2010/main" val="39648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1B1E-CEBC-F472-66B6-F64DE57DCB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EDC9CC-D1DC-DDBE-E718-1FC15F3A449B}"/>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0FD61CDE-9AE0-E8A7-4DD5-0AAF94C9BE71}"/>
              </a:ext>
            </a:extLst>
          </p:cNvPr>
          <p:cNvSpPr>
            <a:spLocks noGrp="1"/>
          </p:cNvSpPr>
          <p:nvPr>
            <p:ph type="title"/>
          </p:nvPr>
        </p:nvSpPr>
        <p:spPr>
          <a:xfrm>
            <a:off x="675957" y="370589"/>
            <a:ext cx="2981643" cy="830997"/>
          </a:xfrm>
        </p:spPr>
        <p:txBody>
          <a:bodyPr>
            <a:normAutofit/>
          </a:bodyPr>
          <a:lstStyle/>
          <a:p>
            <a:r>
              <a:rPr lang="en-GB" dirty="0"/>
              <a:t>RESULTS9 </a:t>
            </a:r>
            <a:endParaRPr lang="en-IN" dirty="0"/>
          </a:p>
        </p:txBody>
      </p:sp>
      <p:sp>
        <p:nvSpPr>
          <p:cNvPr id="7" name="Text Placeholder 30">
            <a:extLst>
              <a:ext uri="{FF2B5EF4-FFF2-40B4-BE49-F238E27FC236}">
                <a16:creationId xmlns:a16="http://schemas.microsoft.com/office/drawing/2014/main" id="{A9229422-27A4-AB57-4E7F-E8B89E1E1E39}"/>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DA5C7093-3355-5FF4-2F7E-422DFB8554D1}"/>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FF2A8256-DABE-E28A-8862-94115E246938}"/>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D4F4AD57-CA20-AF21-36EA-F5287C29F5BA}"/>
              </a:ext>
            </a:extLst>
          </p:cNvPr>
          <p:cNvPicPr>
            <a:picLocks noChangeAspect="1"/>
          </p:cNvPicPr>
          <p:nvPr/>
        </p:nvPicPr>
        <p:blipFill>
          <a:blip r:embed="rId3"/>
          <a:stretch>
            <a:fillRect/>
          </a:stretch>
        </p:blipFill>
        <p:spPr>
          <a:xfrm>
            <a:off x="0" y="1111110"/>
            <a:ext cx="8534402" cy="5746890"/>
          </a:xfrm>
          <a:prstGeom prst="rect">
            <a:avLst/>
          </a:prstGeom>
        </p:spPr>
      </p:pic>
    </p:spTree>
    <p:extLst>
      <p:ext uri="{BB962C8B-B14F-4D97-AF65-F5344CB8AC3E}">
        <p14:creationId xmlns:p14="http://schemas.microsoft.com/office/powerpoint/2010/main" val="153208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D040-80A6-BFDA-13B0-6709B1F0DE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E5B344-E2A1-DD41-2038-C234496E8E78}"/>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D7CC81B7-4A1B-7BF6-3CC2-E1DAE8B6B5DF}"/>
              </a:ext>
            </a:extLst>
          </p:cNvPr>
          <p:cNvSpPr>
            <a:spLocks noGrp="1"/>
          </p:cNvSpPr>
          <p:nvPr>
            <p:ph type="title"/>
          </p:nvPr>
        </p:nvSpPr>
        <p:spPr>
          <a:xfrm>
            <a:off x="320981" y="111416"/>
            <a:ext cx="3343561" cy="830997"/>
          </a:xfrm>
        </p:spPr>
        <p:txBody>
          <a:bodyPr>
            <a:normAutofit/>
          </a:bodyPr>
          <a:lstStyle/>
          <a:p>
            <a:r>
              <a:rPr lang="en-GB" dirty="0"/>
              <a:t>RESULTS10 </a:t>
            </a:r>
            <a:endParaRPr lang="en-IN" dirty="0"/>
          </a:p>
        </p:txBody>
      </p:sp>
      <p:sp>
        <p:nvSpPr>
          <p:cNvPr id="7" name="Text Placeholder 30">
            <a:extLst>
              <a:ext uri="{FF2B5EF4-FFF2-40B4-BE49-F238E27FC236}">
                <a16:creationId xmlns:a16="http://schemas.microsoft.com/office/drawing/2014/main" id="{8D746FB2-D38E-210E-C950-929A02FCE471}"/>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C8F4F1C8-2B3B-4C61-4D5B-421C2F1EB042}"/>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59C2638F-787A-6D73-876A-315B0C25C6C5}"/>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92BC6222-9AF1-4FE4-0B8B-3B44DE29C613}"/>
              </a:ext>
            </a:extLst>
          </p:cNvPr>
          <p:cNvPicPr>
            <a:picLocks noChangeAspect="1"/>
          </p:cNvPicPr>
          <p:nvPr/>
        </p:nvPicPr>
        <p:blipFill>
          <a:blip r:embed="rId3"/>
          <a:stretch>
            <a:fillRect/>
          </a:stretch>
        </p:blipFill>
        <p:spPr>
          <a:xfrm>
            <a:off x="1" y="827773"/>
            <a:ext cx="8296976" cy="6030227"/>
          </a:xfrm>
          <a:prstGeom prst="rect">
            <a:avLst/>
          </a:prstGeom>
        </p:spPr>
      </p:pic>
    </p:spTree>
    <p:extLst>
      <p:ext uri="{BB962C8B-B14F-4D97-AF65-F5344CB8AC3E}">
        <p14:creationId xmlns:p14="http://schemas.microsoft.com/office/powerpoint/2010/main" val="15795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B8385-7462-BBE6-238A-BDCD2EB7944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209051C-E708-5386-EB3A-D9DF32D7988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1AFCA783-8B56-3E96-0DC8-049B61169239}"/>
              </a:ext>
            </a:extLst>
          </p:cNvPr>
          <p:cNvSpPr>
            <a:spLocks noGrp="1"/>
          </p:cNvSpPr>
          <p:nvPr>
            <p:ph type="title"/>
          </p:nvPr>
        </p:nvSpPr>
        <p:spPr>
          <a:xfrm>
            <a:off x="675957" y="370589"/>
            <a:ext cx="3828666" cy="830997"/>
          </a:xfrm>
        </p:spPr>
        <p:txBody>
          <a:bodyPr>
            <a:normAutofit/>
          </a:bodyPr>
          <a:lstStyle/>
          <a:p>
            <a:r>
              <a:rPr lang="en-GB" dirty="0"/>
              <a:t>RESULTS11 </a:t>
            </a:r>
            <a:endParaRPr lang="en-IN" dirty="0"/>
          </a:p>
        </p:txBody>
      </p:sp>
      <p:sp>
        <p:nvSpPr>
          <p:cNvPr id="7" name="Text Placeholder 30">
            <a:extLst>
              <a:ext uri="{FF2B5EF4-FFF2-40B4-BE49-F238E27FC236}">
                <a16:creationId xmlns:a16="http://schemas.microsoft.com/office/drawing/2014/main" id="{342C7E1F-36C6-95BC-AF52-0F036C06EB19}"/>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8890C9C3-A067-7779-0058-0FBB80EDC53C}"/>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9EDFD478-2E04-54A5-8D99-C026B65DD094}"/>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66FE0F5D-02BC-159B-03D7-A36FA295C9EF}"/>
              </a:ext>
            </a:extLst>
          </p:cNvPr>
          <p:cNvPicPr>
            <a:picLocks noChangeAspect="1"/>
          </p:cNvPicPr>
          <p:nvPr/>
        </p:nvPicPr>
        <p:blipFill>
          <a:blip r:embed="rId3"/>
          <a:stretch>
            <a:fillRect/>
          </a:stretch>
        </p:blipFill>
        <p:spPr>
          <a:xfrm>
            <a:off x="0" y="1052181"/>
            <a:ext cx="8316227" cy="5842202"/>
          </a:xfrm>
          <a:prstGeom prst="rect">
            <a:avLst/>
          </a:prstGeom>
        </p:spPr>
      </p:pic>
    </p:spTree>
    <p:extLst>
      <p:ext uri="{BB962C8B-B14F-4D97-AF65-F5344CB8AC3E}">
        <p14:creationId xmlns:p14="http://schemas.microsoft.com/office/powerpoint/2010/main" val="122145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302F3-5B15-F4B3-4FC0-05D49317B44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314807-9A27-116F-CC98-E5EEF28F0800}"/>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BA0845DA-C188-DB03-7162-C74DB64A3678}"/>
              </a:ext>
            </a:extLst>
          </p:cNvPr>
          <p:cNvSpPr>
            <a:spLocks noGrp="1"/>
          </p:cNvSpPr>
          <p:nvPr>
            <p:ph type="title"/>
          </p:nvPr>
        </p:nvSpPr>
        <p:spPr>
          <a:xfrm>
            <a:off x="675957" y="370589"/>
            <a:ext cx="6115368" cy="878622"/>
          </a:xfrm>
        </p:spPr>
        <p:txBody>
          <a:bodyPr>
            <a:normAutofit/>
          </a:bodyPr>
          <a:lstStyle/>
          <a:p>
            <a:r>
              <a:rPr lang="en-GB" dirty="0"/>
              <a:t>GitHub repository </a:t>
            </a:r>
          </a:p>
        </p:txBody>
      </p:sp>
      <p:sp>
        <p:nvSpPr>
          <p:cNvPr id="7" name="Text Placeholder 30">
            <a:extLst>
              <a:ext uri="{FF2B5EF4-FFF2-40B4-BE49-F238E27FC236}">
                <a16:creationId xmlns:a16="http://schemas.microsoft.com/office/drawing/2014/main" id="{9B11EDF8-3FD7-C9FE-2AA8-09208B3BEFC2}"/>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8935B953-0B74-DF35-9464-45E8CB01D89D}"/>
              </a:ext>
            </a:extLst>
          </p:cNvPr>
          <p:cNvSpPr>
            <a:spLocks noGrp="1"/>
          </p:cNvSpPr>
          <p:nvPr>
            <p:ph type="body" sz="quarter" idx="12"/>
          </p:nvPr>
        </p:nvSpPr>
        <p:spPr>
          <a:xfrm>
            <a:off x="675957" y="2139221"/>
            <a:ext cx="9799876" cy="2579557"/>
          </a:xfrm>
        </p:spPr>
        <p:txBody>
          <a:bodyPr vert="horz" lIns="91440" tIns="45720" rIns="91440" bIns="45720" rtlCol="0" anchor="t">
            <a:normAutofit/>
          </a:bodyPr>
          <a:lstStyle/>
          <a:p>
            <a:pPr marL="0" indent="0">
              <a:buNone/>
            </a:pPr>
            <a:r>
              <a:rPr lang="en-US" dirty="0"/>
              <a:t>[ </a:t>
            </a:r>
            <a:r>
              <a:rPr lang="en-US" dirty="0">
                <a:solidFill>
                  <a:schemeClr val="tx1"/>
                </a:solidFill>
                <a:hlinkClick r:id="rId3">
                  <a:extLst>
                    <a:ext uri="{A12FA001-AC4F-418D-AE19-62706E023703}">
                      <ahyp:hlinkClr xmlns:ahyp="http://schemas.microsoft.com/office/drawing/2018/hyperlinkcolor" val="tx"/>
                    </a:ext>
                  </a:extLst>
                </a:hlinkClick>
              </a:rPr>
              <a:t>https://github.com/Tejkv/VOIS_AICTE_Oct2025_MajorProject_Tejas-V.git </a:t>
            </a:r>
            <a:r>
              <a:rPr lang="en-US" dirty="0"/>
              <a:t>]</a:t>
            </a:r>
          </a:p>
        </p:txBody>
      </p:sp>
    </p:spTree>
    <p:extLst>
      <p:ext uri="{BB962C8B-B14F-4D97-AF65-F5344CB8AC3E}">
        <p14:creationId xmlns:p14="http://schemas.microsoft.com/office/powerpoint/2010/main" val="15969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3FACE-D55E-9B4A-7A75-15654F5D4F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61536A-9E87-8208-553B-AFA23F55C6EA}"/>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C5390BF9-A1B3-D0A5-6FE6-4C64A8B75AA9}"/>
              </a:ext>
            </a:extLst>
          </p:cNvPr>
          <p:cNvSpPr>
            <a:spLocks noGrp="1"/>
          </p:cNvSpPr>
          <p:nvPr>
            <p:ph type="title"/>
          </p:nvPr>
        </p:nvSpPr>
        <p:spPr>
          <a:xfrm>
            <a:off x="153443" y="370590"/>
            <a:ext cx="10892066" cy="904781"/>
          </a:xfrm>
        </p:spPr>
        <p:txBody>
          <a:bodyPr>
            <a:noAutofit/>
          </a:bodyPr>
          <a:lstStyle/>
          <a:p>
            <a:r>
              <a:rPr lang="en-IN" sz="3600" dirty="0"/>
              <a:t>Getting started with Basics of Python </a:t>
            </a:r>
            <a:r>
              <a:rPr lang="en-GB" sz="3600" dirty="0"/>
              <a:t>Certificate  </a:t>
            </a:r>
            <a:endParaRPr lang="en-IN" sz="3600" dirty="0"/>
          </a:p>
        </p:txBody>
      </p:sp>
      <p:sp>
        <p:nvSpPr>
          <p:cNvPr id="7" name="Text Placeholder 30">
            <a:extLst>
              <a:ext uri="{FF2B5EF4-FFF2-40B4-BE49-F238E27FC236}">
                <a16:creationId xmlns:a16="http://schemas.microsoft.com/office/drawing/2014/main" id="{C0B10ED4-748B-FD2D-3185-4AB559AC710B}"/>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81BF57D1-2242-C3F4-D177-EE064D5454A4}"/>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460BF899-F7CC-395F-D4B6-232771689F29}"/>
              </a:ext>
            </a:extLst>
          </p:cNvPr>
          <p:cNvSpPr>
            <a:spLocks noGrp="1"/>
          </p:cNvSpPr>
          <p:nvPr>
            <p:ph type="body" sz="quarter" idx="12"/>
          </p:nvPr>
        </p:nvSpPr>
        <p:spPr>
          <a:xfrm>
            <a:off x="422496" y="1269585"/>
            <a:ext cx="4275138" cy="477520"/>
          </a:xfrm>
        </p:spPr>
        <p:txBody>
          <a:bodyPr/>
          <a:lstStyle/>
          <a:p>
            <a:pPr marL="0" indent="0">
              <a:buNone/>
            </a:pPr>
            <a:r>
              <a:rPr lang="en-US" dirty="0"/>
              <a:t>[Paste your Certificate Here]</a:t>
            </a:r>
            <a:endParaRPr lang="en-IN" dirty="0"/>
          </a:p>
        </p:txBody>
      </p:sp>
      <p:pic>
        <p:nvPicPr>
          <p:cNvPr id="3" name="Picture 2">
            <a:extLst>
              <a:ext uri="{FF2B5EF4-FFF2-40B4-BE49-F238E27FC236}">
                <a16:creationId xmlns:a16="http://schemas.microsoft.com/office/drawing/2014/main" id="{E3341946-8293-ECB0-FA6D-0455AED56D5F}"/>
              </a:ext>
            </a:extLst>
          </p:cNvPr>
          <p:cNvPicPr>
            <a:picLocks noChangeAspect="1"/>
          </p:cNvPicPr>
          <p:nvPr/>
        </p:nvPicPr>
        <p:blipFill>
          <a:blip r:embed="rId3"/>
          <a:stretch>
            <a:fillRect/>
          </a:stretch>
        </p:blipFill>
        <p:spPr>
          <a:xfrm>
            <a:off x="0" y="952366"/>
            <a:ext cx="10664792" cy="5905634"/>
          </a:xfrm>
          <a:prstGeom prst="rect">
            <a:avLst/>
          </a:prstGeom>
        </p:spPr>
      </p:pic>
    </p:spTree>
    <p:extLst>
      <p:ext uri="{BB962C8B-B14F-4D97-AF65-F5344CB8AC3E}">
        <p14:creationId xmlns:p14="http://schemas.microsoft.com/office/powerpoint/2010/main" val="27106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D52E-39EF-82B8-E116-6B0D9B50E1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0214EFD-3FAC-BE9B-CFBB-2D1FCCED0126}"/>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5359B88B-4EF4-AA7A-A15C-4B2147671C19}"/>
              </a:ext>
            </a:extLst>
          </p:cNvPr>
          <p:cNvSpPr>
            <a:spLocks noGrp="1"/>
          </p:cNvSpPr>
          <p:nvPr>
            <p:ph type="title"/>
          </p:nvPr>
        </p:nvSpPr>
        <p:spPr>
          <a:xfrm>
            <a:off x="675957" y="370589"/>
            <a:ext cx="10892066" cy="904781"/>
          </a:xfrm>
        </p:spPr>
        <p:txBody>
          <a:bodyPr>
            <a:noAutofit/>
          </a:bodyPr>
          <a:lstStyle/>
          <a:p>
            <a:r>
              <a:rPr lang="en-IN" sz="3600" dirty="0"/>
              <a:t>Data Visualization </a:t>
            </a:r>
            <a:r>
              <a:rPr lang="en-GB" sz="3600" dirty="0"/>
              <a:t>Certificate  </a:t>
            </a:r>
            <a:endParaRPr lang="en-IN" sz="3600" dirty="0"/>
          </a:p>
        </p:txBody>
      </p:sp>
      <p:sp>
        <p:nvSpPr>
          <p:cNvPr id="7" name="Text Placeholder 30">
            <a:extLst>
              <a:ext uri="{FF2B5EF4-FFF2-40B4-BE49-F238E27FC236}">
                <a16:creationId xmlns:a16="http://schemas.microsoft.com/office/drawing/2014/main" id="{C23E8C61-31F1-4380-CEFB-D75448F856D7}"/>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1F0577D1-D5B1-726B-4FAB-B353BDE31B12}"/>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10" name="Text Placeholder 1">
            <a:extLst>
              <a:ext uri="{FF2B5EF4-FFF2-40B4-BE49-F238E27FC236}">
                <a16:creationId xmlns:a16="http://schemas.microsoft.com/office/drawing/2014/main" id="{D48169FB-B4CE-0F31-B897-737AB3A70EC0}"/>
              </a:ext>
            </a:extLst>
          </p:cNvPr>
          <p:cNvSpPr>
            <a:spLocks noGrp="1"/>
          </p:cNvSpPr>
          <p:nvPr>
            <p:ph type="body" sz="quarter" idx="12"/>
          </p:nvPr>
        </p:nvSpPr>
        <p:spPr>
          <a:xfrm>
            <a:off x="833043" y="1183154"/>
            <a:ext cx="4275138" cy="477520"/>
          </a:xfrm>
        </p:spPr>
        <p:txBody>
          <a:bodyPr/>
          <a:lstStyle/>
          <a:p>
            <a:pPr marL="0" indent="0">
              <a:buNone/>
            </a:pPr>
            <a:r>
              <a:rPr lang="en-US" dirty="0"/>
              <a:t>[Paste your Certificate Here]</a:t>
            </a:r>
            <a:endParaRPr lang="en-IN" dirty="0"/>
          </a:p>
        </p:txBody>
      </p:sp>
      <p:pic>
        <p:nvPicPr>
          <p:cNvPr id="3" name="Picture 2">
            <a:extLst>
              <a:ext uri="{FF2B5EF4-FFF2-40B4-BE49-F238E27FC236}">
                <a16:creationId xmlns:a16="http://schemas.microsoft.com/office/drawing/2014/main" id="{A602E78A-84E2-3D27-D126-F1F927EAE024}"/>
              </a:ext>
            </a:extLst>
          </p:cNvPr>
          <p:cNvPicPr>
            <a:picLocks noChangeAspect="1"/>
          </p:cNvPicPr>
          <p:nvPr/>
        </p:nvPicPr>
        <p:blipFill>
          <a:blip r:embed="rId3"/>
          <a:stretch>
            <a:fillRect/>
          </a:stretch>
        </p:blipFill>
        <p:spPr>
          <a:xfrm>
            <a:off x="-1" y="943276"/>
            <a:ext cx="10770669" cy="5914724"/>
          </a:xfrm>
          <a:prstGeom prst="rect">
            <a:avLst/>
          </a:prstGeom>
        </p:spPr>
      </p:pic>
    </p:spTree>
    <p:extLst>
      <p:ext uri="{BB962C8B-B14F-4D97-AF65-F5344CB8AC3E}">
        <p14:creationId xmlns:p14="http://schemas.microsoft.com/office/powerpoint/2010/main" val="5666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E4DD1-270B-4C80-AFF0-EB26F132AF36}"/>
              </a:ext>
            </a:extLst>
          </p:cNvPr>
          <p:cNvSpPr>
            <a:spLocks noGrp="1"/>
          </p:cNvSpPr>
          <p:nvPr>
            <p:ph type="body" sz="quarter" idx="12"/>
          </p:nvPr>
        </p:nvSpPr>
        <p:spPr>
          <a:xfrm>
            <a:off x="414700" y="1914255"/>
            <a:ext cx="6431280" cy="3607987"/>
          </a:xfrm>
        </p:spPr>
        <p:txBody>
          <a:bodyPr>
            <a:normAutofit fontScale="85000" lnSpcReduction="10000"/>
          </a:bodyPr>
          <a:lstStyle/>
          <a:p>
            <a:pPr fontAlgn="base"/>
            <a:r>
              <a:rPr lang="en-US" dirty="0"/>
              <a:t>Netflix has become one of the most prominent global streaming platforms, continuously expanding its library with a mix of original productions and licensed content. However, with growing competition from platforms like Amazon Prime, Disney+, and regional OTT providers, Netflix must strategically analyze its content catalog to identify strengths, gaps, and opportunities.  </a:t>
            </a:r>
          </a:p>
          <a:p>
            <a:pPr fontAlgn="base"/>
            <a:r>
              <a:rPr lang="en-US" dirty="0"/>
              <a:t>The specific problem to be addressed in this project is </a:t>
            </a:r>
            <a:r>
              <a:rPr lang="en-US" b="1" dirty="0"/>
              <a:t>'Content Trends Analysis for Strategic Recommendations</a:t>
            </a:r>
            <a:r>
              <a:rPr lang="en-US" dirty="0"/>
              <a:t>'. The aim is to uncover how Netflix’s content distribution (Movies vs. TV Shows, genres, and country contributions) has evolved over the years. This will enable the identification of key genres, audience preferences, and strategic insights into global content expansion. </a:t>
            </a:r>
          </a:p>
          <a:p>
            <a:pPr>
              <a:lnSpc>
                <a:spcPct val="150000"/>
              </a:lnSpc>
            </a:pPr>
            <a:endParaRPr lang="en-IN" sz="2800" dirty="0"/>
          </a:p>
        </p:txBody>
      </p:sp>
      <p:sp>
        <p:nvSpPr>
          <p:cNvPr id="4" name="Title 3">
            <a:extLst>
              <a:ext uri="{FF2B5EF4-FFF2-40B4-BE49-F238E27FC236}">
                <a16:creationId xmlns:a16="http://schemas.microsoft.com/office/drawing/2014/main" id="{777CC02B-F7C6-47A8-8C3E-C57C417D9EA3}"/>
              </a:ext>
            </a:extLst>
          </p:cNvPr>
          <p:cNvSpPr>
            <a:spLocks noGrp="1"/>
          </p:cNvSpPr>
          <p:nvPr>
            <p:ph type="title"/>
          </p:nvPr>
        </p:nvSpPr>
        <p:spPr>
          <a:xfrm>
            <a:off x="754602" y="550417"/>
            <a:ext cx="6995604" cy="790111"/>
          </a:xfrm>
        </p:spPr>
        <p:txBody>
          <a:bodyPr>
            <a:normAutofit fontScale="90000"/>
          </a:bodyPr>
          <a:lstStyle/>
          <a:p>
            <a:r>
              <a:rPr lang="en-US" dirty="0"/>
              <a:t>PROBLEM  STATEMENT</a:t>
            </a:r>
            <a:endParaRPr lang="en-IN" dirty="0"/>
          </a:p>
        </p:txBody>
      </p:sp>
      <p:pic>
        <p:nvPicPr>
          <p:cNvPr id="5" name="Picture 4">
            <a:extLst>
              <a:ext uri="{FF2B5EF4-FFF2-40B4-BE49-F238E27FC236}">
                <a16:creationId xmlns:a16="http://schemas.microsoft.com/office/drawing/2014/main" id="{C8FE02DE-D7B2-433D-BFE4-2F564022AD89}"/>
              </a:ext>
            </a:extLst>
          </p:cNvPr>
          <p:cNvPicPr>
            <a:picLocks noChangeAspect="1"/>
          </p:cNvPicPr>
          <p:nvPr/>
        </p:nvPicPr>
        <p:blipFill>
          <a:blip r:embed="rId2"/>
          <a:stretch>
            <a:fillRect/>
          </a:stretch>
        </p:blipFill>
        <p:spPr>
          <a:xfrm>
            <a:off x="7995684" y="2930834"/>
            <a:ext cx="2760758" cy="3264409"/>
          </a:xfrm>
          <a:prstGeom prst="rect">
            <a:avLst/>
          </a:prstGeom>
        </p:spPr>
      </p:pic>
      <p:pic>
        <p:nvPicPr>
          <p:cNvPr id="6" name="Picture 5">
            <a:extLst>
              <a:ext uri="{FF2B5EF4-FFF2-40B4-BE49-F238E27FC236}">
                <a16:creationId xmlns:a16="http://schemas.microsoft.com/office/drawing/2014/main" id="{736DEFE3-051A-494A-949C-BB2FF86F9ED7}"/>
              </a:ext>
            </a:extLst>
          </p:cNvPr>
          <p:cNvPicPr>
            <a:picLocks noChangeAspect="1"/>
          </p:cNvPicPr>
          <p:nvPr/>
        </p:nvPicPr>
        <p:blipFill rotWithShape="1">
          <a:blip r:embed="rId3"/>
          <a:srcRect t="96181"/>
          <a:stretch/>
        </p:blipFill>
        <p:spPr>
          <a:xfrm>
            <a:off x="675957" y="6471920"/>
            <a:ext cx="2143125" cy="193040"/>
          </a:xfrm>
          <a:prstGeom prst="rect">
            <a:avLst/>
          </a:prstGeom>
        </p:spPr>
      </p:pic>
    </p:spTree>
    <p:extLst>
      <p:ext uri="{BB962C8B-B14F-4D97-AF65-F5344CB8AC3E}">
        <p14:creationId xmlns:p14="http://schemas.microsoft.com/office/powerpoint/2010/main" val="30985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normAutofit fontScale="90000"/>
          </a:bodyPr>
          <a:lstStyle/>
          <a:p>
            <a:pPr algn="ctr"/>
            <a:r>
              <a:rPr lang="en-US" sz="4800" b="1" dirty="0">
                <a:solidFill>
                  <a:schemeClr val="tx1"/>
                </a:solidFill>
              </a:rPr>
              <a:t>Thank you</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727865" y="4641925"/>
            <a:ext cx="2139695" cy="1108635"/>
          </a:xfrm>
        </p:spPr>
        <p:txBody>
          <a:bodyPr>
            <a:normAutofit/>
          </a:bodyPr>
          <a:lstStyle/>
          <a:p>
            <a:r>
              <a:rPr lang="en-US" dirty="0"/>
              <a:t>.</a:t>
            </a:r>
          </a:p>
        </p:txBody>
      </p:sp>
      <p:sp>
        <p:nvSpPr>
          <p:cNvPr id="17" name="Text Placeholder 28">
            <a:extLst>
              <a:ext uri="{FF2B5EF4-FFF2-40B4-BE49-F238E27FC236}">
                <a16:creationId xmlns:a16="http://schemas.microsoft.com/office/drawing/2014/main" id="{E212CE24-374D-44D0-8F39-0F5A36E42ED7}"/>
              </a:ext>
            </a:extLst>
          </p:cNvPr>
          <p:cNvSpPr txBox="1">
            <a:spLocks/>
          </p:cNvSpPr>
          <p:nvPr/>
        </p:nvSpPr>
        <p:spPr>
          <a:xfrm>
            <a:off x="878337" y="4134780"/>
            <a:ext cx="2596574" cy="453919"/>
          </a:xfrm>
          <a:prstGeom prst="rect">
            <a:avLst/>
          </a:prstGeom>
        </p:spPr>
        <p:txBody>
          <a:bodyPr vert="horz" lIns="91440" tIns="45720" rIns="91440" bIns="45720" rtlCol="0">
            <a:normAutofit lnSpcReduction="10000"/>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400" dirty="0"/>
          </a:p>
        </p:txBody>
      </p:sp>
      <p:sp>
        <p:nvSpPr>
          <p:cNvPr id="20" name="Text Placeholder 28">
            <a:extLst>
              <a:ext uri="{FF2B5EF4-FFF2-40B4-BE49-F238E27FC236}">
                <a16:creationId xmlns:a16="http://schemas.microsoft.com/office/drawing/2014/main" id="{A09A5BC1-0E62-4E6B-A590-951A87D4B4FE}"/>
              </a:ext>
            </a:extLst>
          </p:cNvPr>
          <p:cNvSpPr txBox="1">
            <a:spLocks/>
          </p:cNvSpPr>
          <p:nvPr/>
        </p:nvSpPr>
        <p:spPr>
          <a:xfrm>
            <a:off x="5353508" y="3962573"/>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23" name="Text Placeholder 28">
            <a:extLst>
              <a:ext uri="{FF2B5EF4-FFF2-40B4-BE49-F238E27FC236}">
                <a16:creationId xmlns:a16="http://schemas.microsoft.com/office/drawing/2014/main" id="{9E6B148F-F3B6-4E6B-9B85-645C039858E8}"/>
              </a:ext>
            </a:extLst>
          </p:cNvPr>
          <p:cNvSpPr txBox="1">
            <a:spLocks/>
          </p:cNvSpPr>
          <p:nvPr/>
        </p:nvSpPr>
        <p:spPr>
          <a:xfrm>
            <a:off x="7789163" y="3962572"/>
            <a:ext cx="2596574" cy="453919"/>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2000" b="1" kern="1200" dirty="0" smtClean="0">
                <a:solidFill>
                  <a:schemeClr val="accent4"/>
                </a:solidFill>
                <a:latin typeface="+mj-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200" dirty="0"/>
          </a:p>
        </p:txBody>
      </p:sp>
      <p:sp>
        <p:nvSpPr>
          <p:cNvPr id="30" name="Text Placeholder 30">
            <a:extLst>
              <a:ext uri="{FF2B5EF4-FFF2-40B4-BE49-F238E27FC236}">
                <a16:creationId xmlns:a16="http://schemas.microsoft.com/office/drawing/2014/main" id="{D3BF02F6-2753-476A-8046-A85AE3A49748}"/>
              </a:ext>
            </a:extLst>
          </p:cNvPr>
          <p:cNvSpPr txBox="1">
            <a:spLocks/>
          </p:cNvSpPr>
          <p:nvPr/>
        </p:nvSpPr>
        <p:spPr>
          <a:xfrm>
            <a:off x="6096000"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sp>
        <p:nvSpPr>
          <p:cNvPr id="32" name="Text Placeholder 30">
            <a:extLst>
              <a:ext uri="{FF2B5EF4-FFF2-40B4-BE49-F238E27FC236}">
                <a16:creationId xmlns:a16="http://schemas.microsoft.com/office/drawing/2014/main" id="{B993AB29-3A3A-4473-8AC8-86E859C97321}"/>
              </a:ext>
            </a:extLst>
          </p:cNvPr>
          <p:cNvSpPr txBox="1">
            <a:spLocks/>
          </p:cNvSpPr>
          <p:nvPr/>
        </p:nvSpPr>
        <p:spPr>
          <a:xfrm>
            <a:off x="8591363" y="4641925"/>
            <a:ext cx="2139695" cy="1108635"/>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a:t>
            </a:r>
          </a:p>
        </p:txBody>
      </p:sp>
      <p:pic>
        <p:nvPicPr>
          <p:cNvPr id="15" name="Picture 14">
            <a:extLst>
              <a:ext uri="{FF2B5EF4-FFF2-40B4-BE49-F238E27FC236}">
                <a16:creationId xmlns:a16="http://schemas.microsoft.com/office/drawing/2014/main" id="{BD3F9E86-2FB3-4DB3-9343-59D594F350A0}"/>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12" name="Text Placeholder 11">
            <a:extLst>
              <a:ext uri="{FF2B5EF4-FFF2-40B4-BE49-F238E27FC236}">
                <a16:creationId xmlns:a16="http://schemas.microsoft.com/office/drawing/2014/main" id="{BC277FD7-925B-4C3D-A364-118403201507}"/>
              </a:ext>
            </a:extLst>
          </p:cNvPr>
          <p:cNvSpPr>
            <a:spLocks noGrp="1"/>
          </p:cNvSpPr>
          <p:nvPr>
            <p:ph type="body" sz="quarter" idx="12"/>
          </p:nvPr>
        </p:nvSpPr>
        <p:spPr>
          <a:xfrm>
            <a:off x="2975013" y="3962573"/>
            <a:ext cx="2139696" cy="344312"/>
          </a:xfrm>
        </p:spPr>
        <p:txBody>
          <a:bodyPr>
            <a:normAutofit fontScale="92500" lnSpcReduction="20000"/>
          </a:bodyPr>
          <a:lstStyle/>
          <a:p>
            <a:endParaRPr lang="en-IN" dirty="0"/>
          </a:p>
        </p:txBody>
      </p:sp>
    </p:spTree>
    <p:extLst>
      <p:ext uri="{BB962C8B-B14F-4D97-AF65-F5344CB8AC3E}">
        <p14:creationId xmlns:p14="http://schemas.microsoft.com/office/powerpoint/2010/main" val="340174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nodePh="1">
                                  <p:stCondLst>
                                    <p:cond delay="0"/>
                                  </p:stCondLst>
                                  <p:endCondLst>
                                    <p:cond evt="begin" delay="0">
                                      <p:tn val="12"/>
                                    </p:cond>
                                  </p:end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p:tgtEl>
                                          <p:spTgt spid="17"/>
                                        </p:tgtEl>
                                        <p:attrNameLst>
                                          <p:attrName>ppt_y</p:attrName>
                                        </p:attrNameLst>
                                      </p:cBhvr>
                                      <p:tavLst>
                                        <p:tav tm="0">
                                          <p:val>
                                            <p:strVal val="#ppt_y+#ppt_h*1.125000"/>
                                          </p:val>
                                        </p:tav>
                                        <p:tav tm="100000">
                                          <p:val>
                                            <p:strVal val="#ppt_y"/>
                                          </p:val>
                                        </p:tav>
                                      </p:tavLst>
                                    </p:anim>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1">
                                            <p:txEl>
                                              <p:pRg st="0" end="0"/>
                                            </p:txEl>
                                          </p:spTgt>
                                        </p:tgtEl>
                                        <p:attrNameLst>
                                          <p:attrName>style.visibility</p:attrName>
                                        </p:attrNameLst>
                                      </p:cBhvr>
                                      <p:to>
                                        <p:strVal val="visible"/>
                                      </p:to>
                                    </p:set>
                                    <p:anim calcmode="lin" valueType="num">
                                      <p:cBhvr additive="base">
                                        <p:cTn id="20" dur="500"/>
                                        <p:tgtEl>
                                          <p:spTgt spid="31">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3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nodePh="1">
                                  <p:stCondLst>
                                    <p:cond delay="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ppt_y</p:attrName>
                                        </p:attrNameLst>
                                      </p:cBhvr>
                                      <p:tavLst>
                                        <p:tav tm="0">
                                          <p:val>
                                            <p:strVal val="#ppt_y+#ppt_h*1.125000"/>
                                          </p:val>
                                        </p:tav>
                                        <p:tav tm="100000">
                                          <p:val>
                                            <p:strVal val="#ppt_y"/>
                                          </p:val>
                                        </p:tav>
                                      </p:tavLst>
                                    </p:anim>
                                    <p:animEffect transition="in" filter="wipe(up)">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nodePh="1">
                                  <p:stCondLst>
                                    <p:cond delay="0"/>
                                  </p:stCondLst>
                                  <p:endCondLst>
                                    <p:cond evt="begin" delay="0">
                                      <p:tn val="30"/>
                                    </p:cond>
                                  </p:end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p:tgtEl>
                                          <p:spTgt spid="30"/>
                                        </p:tgtEl>
                                        <p:attrNameLst>
                                          <p:attrName>ppt_y</p:attrName>
                                        </p:attrNameLst>
                                      </p:cBhvr>
                                      <p:tavLst>
                                        <p:tav tm="0">
                                          <p:val>
                                            <p:strVal val="#ppt_y+#ppt_h*1.125000"/>
                                          </p:val>
                                        </p:tav>
                                        <p:tav tm="100000">
                                          <p:val>
                                            <p:strVal val="#ppt_y"/>
                                          </p:val>
                                        </p:tav>
                                      </p:tavLst>
                                    </p:anim>
                                    <p:animEffect transition="in" filter="wipe(up)">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nodePh="1">
                                  <p:stCondLst>
                                    <p:cond delay="0"/>
                                  </p:stCondLst>
                                  <p:endCondLst>
                                    <p:cond evt="begin" delay="0">
                                      <p:tn val="36"/>
                                    </p:cond>
                                  </p:end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p:tgtEl>
                                          <p:spTgt spid="32"/>
                                        </p:tgtEl>
                                        <p:attrNameLst>
                                          <p:attrName>ppt_y</p:attrName>
                                        </p:attrNameLst>
                                      </p:cBhvr>
                                      <p:tavLst>
                                        <p:tav tm="0">
                                          <p:val>
                                            <p:strVal val="#ppt_y+#ppt_h*1.125000"/>
                                          </p:val>
                                        </p:tav>
                                        <p:tav tm="100000">
                                          <p:val>
                                            <p:strVal val="#ppt_y"/>
                                          </p:val>
                                        </p:tav>
                                      </p:tavLst>
                                    </p:anim>
                                    <p:animEffect transition="in" filter="wipe(up)">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build="p"/>
      <p:bldP spid="17" grpId="0"/>
      <p:bldP spid="20" grpId="0"/>
      <p:bldP spid="23" grpId="0"/>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2FBC7-3552-4F01-BB27-8BEEE74F7277}"/>
              </a:ext>
            </a:extLst>
          </p:cNvPr>
          <p:cNvSpPr>
            <a:spLocks noGrp="1"/>
          </p:cNvSpPr>
          <p:nvPr>
            <p:ph type="title"/>
          </p:nvPr>
        </p:nvSpPr>
        <p:spPr>
          <a:xfrm>
            <a:off x="660399" y="805213"/>
            <a:ext cx="6276109" cy="830997"/>
          </a:xfrm>
        </p:spPr>
        <p:txBody>
          <a:bodyPr>
            <a:normAutofit fontScale="90000"/>
          </a:bodyPr>
          <a:lstStyle/>
          <a:p>
            <a:r>
              <a:rPr lang="en-GB" dirty="0"/>
              <a:t>Project Description</a:t>
            </a:r>
            <a:br>
              <a:rPr lang="en-GB" dirty="0"/>
            </a:br>
            <a:br>
              <a:rPr lang="en-GB" dirty="0"/>
            </a:br>
            <a:endParaRPr lang="en-IN" dirty="0"/>
          </a:p>
        </p:txBody>
      </p:sp>
      <p:pic>
        <p:nvPicPr>
          <p:cNvPr id="5" name="Picture 4">
            <a:extLst>
              <a:ext uri="{FF2B5EF4-FFF2-40B4-BE49-F238E27FC236}">
                <a16:creationId xmlns:a16="http://schemas.microsoft.com/office/drawing/2014/main" id="{09D8A2BA-6C1D-4A33-85F2-E44A4FF54A1C}"/>
              </a:ext>
            </a:extLst>
          </p:cNvPr>
          <p:cNvPicPr>
            <a:picLocks noChangeAspect="1"/>
          </p:cNvPicPr>
          <p:nvPr/>
        </p:nvPicPr>
        <p:blipFill rotWithShape="1">
          <a:blip r:embed="rId2"/>
          <a:srcRect t="96181"/>
          <a:stretch/>
        </p:blipFill>
        <p:spPr>
          <a:xfrm>
            <a:off x="675957" y="6471920"/>
            <a:ext cx="2143125" cy="193040"/>
          </a:xfrm>
          <a:prstGeom prst="rect">
            <a:avLst/>
          </a:prstGeom>
        </p:spPr>
      </p:pic>
      <p:pic>
        <p:nvPicPr>
          <p:cNvPr id="6" name="Picture 5">
            <a:extLst>
              <a:ext uri="{FF2B5EF4-FFF2-40B4-BE49-F238E27FC236}">
                <a16:creationId xmlns:a16="http://schemas.microsoft.com/office/drawing/2014/main" id="{6BED3D6A-DC10-4985-B01B-735F2CBA6E47}"/>
              </a:ext>
            </a:extLst>
          </p:cNvPr>
          <p:cNvPicPr>
            <a:picLocks noChangeAspect="1"/>
          </p:cNvPicPr>
          <p:nvPr/>
        </p:nvPicPr>
        <p:blipFill>
          <a:blip r:embed="rId3"/>
          <a:stretch>
            <a:fillRect/>
          </a:stretch>
        </p:blipFill>
        <p:spPr>
          <a:xfrm>
            <a:off x="467359" y="6410461"/>
            <a:ext cx="3706253" cy="296092"/>
          </a:xfrm>
          <a:prstGeom prst="rect">
            <a:avLst/>
          </a:prstGeom>
        </p:spPr>
      </p:pic>
      <p:sp>
        <p:nvSpPr>
          <p:cNvPr id="4" name="TextBox 3">
            <a:extLst>
              <a:ext uri="{FF2B5EF4-FFF2-40B4-BE49-F238E27FC236}">
                <a16:creationId xmlns:a16="http://schemas.microsoft.com/office/drawing/2014/main" id="{54480D71-BB98-83CB-16F7-66C0D7E45883}"/>
              </a:ext>
            </a:extLst>
          </p:cNvPr>
          <p:cNvSpPr txBox="1"/>
          <p:nvPr/>
        </p:nvSpPr>
        <p:spPr>
          <a:xfrm>
            <a:off x="532673" y="2038176"/>
            <a:ext cx="9601200" cy="3970318"/>
          </a:xfrm>
          <a:prstGeom prst="rect">
            <a:avLst/>
          </a:prstGeom>
          <a:noFill/>
        </p:spPr>
        <p:txBody>
          <a:bodyPr wrap="square">
            <a:spAutoFit/>
          </a:bodyPr>
          <a:lstStyle/>
          <a:p>
            <a:pPr>
              <a:buFont typeface="+mj-lt"/>
              <a:buAutoNum type="arabicPeriod"/>
            </a:pPr>
            <a:r>
              <a:rPr lang="en-US" b="1" dirty="0"/>
              <a:t>Analyze</a:t>
            </a:r>
            <a:r>
              <a:rPr lang="en-US" dirty="0"/>
              <a:t> the distribution and growth of Movies and TV Shows on Netflix over the years.</a:t>
            </a:r>
          </a:p>
          <a:p>
            <a:pPr>
              <a:buFont typeface="+mj-lt"/>
              <a:buAutoNum type="arabicPeriod"/>
            </a:pPr>
            <a:r>
              <a:rPr lang="en-US" b="1" dirty="0"/>
              <a:t>Identify</a:t>
            </a:r>
            <a:r>
              <a:rPr lang="en-US" dirty="0"/>
              <a:t> the most frequent genres and observe changes in their popularity.</a:t>
            </a:r>
          </a:p>
          <a:p>
            <a:pPr>
              <a:buFont typeface="+mj-lt"/>
              <a:buAutoNum type="arabicPeriod"/>
            </a:pPr>
            <a:r>
              <a:rPr lang="en-US" b="1" dirty="0"/>
              <a:t>Compare</a:t>
            </a:r>
            <a:r>
              <a:rPr lang="en-US" dirty="0"/>
              <a:t> country-wise contributions to Netflix’s content base to assess global diversity.</a:t>
            </a:r>
          </a:p>
          <a:p>
            <a:pPr>
              <a:buFont typeface="+mj-lt"/>
              <a:buAutoNum type="arabicPeriod"/>
            </a:pPr>
            <a:r>
              <a:rPr lang="en-US" b="1" dirty="0"/>
              <a:t>Provide</a:t>
            </a:r>
            <a:r>
              <a:rPr lang="en-US" dirty="0"/>
              <a:t> strategic recommendations for future content acquisition and production.</a:t>
            </a:r>
          </a:p>
          <a:p>
            <a:pPr>
              <a:buNone/>
            </a:pPr>
            <a:br>
              <a:rPr lang="en-US" dirty="0"/>
            </a:br>
            <a:endParaRPr lang="en-US" dirty="0"/>
          </a:p>
          <a:p>
            <a:pPr>
              <a:buNone/>
            </a:pPr>
            <a:r>
              <a:rPr lang="en-US" b="1" dirty="0"/>
              <a:t>Significance of the Study</a:t>
            </a:r>
          </a:p>
          <a:p>
            <a:pPr>
              <a:buNone/>
            </a:pPr>
            <a:r>
              <a:rPr lang="en-US" dirty="0"/>
              <a:t>This analysis is significant for understanding Netflix’s </a:t>
            </a:r>
            <a:r>
              <a:rPr lang="en-US" b="1" dirty="0"/>
              <a:t>content evolution and audience engagement patterns</a:t>
            </a:r>
            <a:r>
              <a:rPr lang="en-US" dirty="0"/>
              <a:t>. By identifying popular genres and underrepresented regions, the study offers actionable insights that can help Netflix make </a:t>
            </a:r>
            <a:r>
              <a:rPr lang="en-US" b="1" dirty="0"/>
              <a:t>data-driven business decisions</a:t>
            </a:r>
            <a:r>
              <a:rPr lang="en-US" dirty="0"/>
              <a:t>. Such findings are valuable for:</a:t>
            </a:r>
          </a:p>
          <a:p>
            <a:pPr>
              <a:buFont typeface="Arial" panose="020B0604020202020204" pitchFamily="34" charset="0"/>
              <a:buChar char="•"/>
            </a:pPr>
            <a:r>
              <a:rPr lang="en-US" dirty="0"/>
              <a:t>Enhancing </a:t>
            </a:r>
            <a:r>
              <a:rPr lang="en-US" b="1" dirty="0"/>
              <a:t>content strategy</a:t>
            </a:r>
            <a:r>
              <a:rPr lang="en-US" dirty="0"/>
              <a:t> and balancing global vs. local productions.</a:t>
            </a:r>
          </a:p>
          <a:p>
            <a:pPr>
              <a:buFont typeface="Arial" panose="020B0604020202020204" pitchFamily="34" charset="0"/>
              <a:buChar char="•"/>
            </a:pPr>
            <a:r>
              <a:rPr lang="en-US" dirty="0"/>
              <a:t>Recognizing </a:t>
            </a:r>
            <a:r>
              <a:rPr lang="en-US" b="1" dirty="0"/>
              <a:t>market trends</a:t>
            </a:r>
            <a:r>
              <a:rPr lang="en-US" dirty="0"/>
              <a:t> and regional viewer interests.</a:t>
            </a:r>
          </a:p>
          <a:p>
            <a:pPr>
              <a:buFont typeface="Arial" panose="020B0604020202020204" pitchFamily="34" charset="0"/>
              <a:buChar char="•"/>
            </a:pPr>
            <a:r>
              <a:rPr lang="en-US" dirty="0"/>
              <a:t>Supporting </a:t>
            </a:r>
            <a:r>
              <a:rPr lang="en-US" b="1" dirty="0"/>
              <a:t>strategic investments</a:t>
            </a:r>
            <a:r>
              <a:rPr lang="en-US" dirty="0"/>
              <a:t> in specific content types and countries.</a:t>
            </a:r>
          </a:p>
        </p:txBody>
      </p:sp>
    </p:spTree>
    <p:extLst>
      <p:ext uri="{BB962C8B-B14F-4D97-AF65-F5344CB8AC3E}">
        <p14:creationId xmlns:p14="http://schemas.microsoft.com/office/powerpoint/2010/main" val="36967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4A072B-83C6-4607-AE6A-5AD61CC72C44}"/>
              </a:ext>
            </a:extLst>
          </p:cNvPr>
          <p:cNvSpPr>
            <a:spLocks noGrp="1"/>
          </p:cNvSpPr>
          <p:nvPr>
            <p:ph type="title"/>
          </p:nvPr>
        </p:nvSpPr>
        <p:spPr>
          <a:xfrm>
            <a:off x="620008" y="876617"/>
            <a:ext cx="10046070" cy="802641"/>
          </a:xfrm>
        </p:spPr>
        <p:txBody>
          <a:bodyPr>
            <a:normAutofit/>
          </a:bodyPr>
          <a:lstStyle/>
          <a:p>
            <a:r>
              <a:rPr lang="en-US" sz="3200" dirty="0"/>
              <a:t>WHO ARE THE END USERS?</a:t>
            </a:r>
            <a:endParaRPr lang="en-IN" sz="2000" dirty="0"/>
          </a:p>
        </p:txBody>
      </p:sp>
      <p:pic>
        <p:nvPicPr>
          <p:cNvPr id="6" name="Picture 5">
            <a:extLst>
              <a:ext uri="{FF2B5EF4-FFF2-40B4-BE49-F238E27FC236}">
                <a16:creationId xmlns:a16="http://schemas.microsoft.com/office/drawing/2014/main" id="{E8B153BB-61B9-403F-8AE5-F75400450AC0}"/>
              </a:ext>
            </a:extLst>
          </p:cNvPr>
          <p:cNvPicPr>
            <a:picLocks noChangeAspect="1"/>
          </p:cNvPicPr>
          <p:nvPr/>
        </p:nvPicPr>
        <p:blipFill>
          <a:blip r:embed="rId2"/>
          <a:stretch>
            <a:fillRect/>
          </a:stretch>
        </p:blipFill>
        <p:spPr>
          <a:xfrm>
            <a:off x="721359" y="6176804"/>
            <a:ext cx="2181225" cy="485775"/>
          </a:xfrm>
          <a:prstGeom prst="rect">
            <a:avLst/>
          </a:prstGeom>
        </p:spPr>
      </p:pic>
      <p:sp>
        <p:nvSpPr>
          <p:cNvPr id="3" name="Rectangle 1">
            <a:extLst>
              <a:ext uri="{FF2B5EF4-FFF2-40B4-BE49-F238E27FC236}">
                <a16:creationId xmlns:a16="http://schemas.microsoft.com/office/drawing/2014/main" id="{FA488652-DC56-EC26-5F31-ED7CB8D4D27A}"/>
              </a:ext>
            </a:extLst>
          </p:cNvPr>
          <p:cNvSpPr>
            <a:spLocks noGrp="1" noChangeArrowheads="1"/>
          </p:cNvSpPr>
          <p:nvPr>
            <p:ph type="body" sz="quarter" idx="12"/>
          </p:nvPr>
        </p:nvSpPr>
        <p:spPr bwMode="auto">
          <a:xfrm>
            <a:off x="484371" y="1670352"/>
            <a:ext cx="8890635" cy="476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700" b="1" dirty="0"/>
              <a:t>Internal Users (Primary Business Users)</a:t>
            </a:r>
            <a:endParaRPr lang="en-US" sz="1700" dirty="0"/>
          </a:p>
          <a:p>
            <a:pPr lvl="1"/>
            <a:r>
              <a:rPr lang="en-US" sz="1700" b="1" dirty="0"/>
              <a:t>Content Strategists</a:t>
            </a:r>
            <a:r>
              <a:rPr lang="en-US" sz="1700" dirty="0"/>
              <a:t>: Decide which genres, languages, and formats to invest in.</a:t>
            </a:r>
          </a:p>
          <a:p>
            <a:pPr lvl="1"/>
            <a:r>
              <a:rPr lang="en-US" sz="1700" b="1" dirty="0"/>
              <a:t>Marketing Teams</a:t>
            </a:r>
            <a:r>
              <a:rPr lang="en-US" sz="1700" dirty="0"/>
              <a:t>: Identify target regions and plan campaigns based on trends.</a:t>
            </a:r>
          </a:p>
          <a:p>
            <a:pPr lvl="1"/>
            <a:r>
              <a:rPr lang="en-US" sz="1700" b="1" dirty="0"/>
              <a:t>Data Analysts / Decision Makers</a:t>
            </a:r>
            <a:r>
              <a:rPr lang="en-US" sz="1700" dirty="0"/>
              <a:t>: Evaluate content growth and performance metrics.</a:t>
            </a:r>
          </a:p>
          <a:p>
            <a:pPr lvl="1"/>
            <a:r>
              <a:rPr lang="en-US" sz="1700" b="1" dirty="0"/>
              <a:t>Product Managers</a:t>
            </a:r>
            <a:r>
              <a:rPr lang="en-US" sz="1700" dirty="0"/>
              <a:t>: Understand user engagement patterns to improve features.</a:t>
            </a:r>
          </a:p>
          <a:p>
            <a:r>
              <a:rPr lang="en-US" sz="1700" b="1" dirty="0"/>
              <a:t>External Users (Indirect Beneficiaries)</a:t>
            </a:r>
            <a:endParaRPr lang="en-US" sz="1700" dirty="0"/>
          </a:p>
          <a:p>
            <a:pPr lvl="1"/>
            <a:r>
              <a:rPr lang="en-US" sz="1700" b="1" dirty="0"/>
              <a:t>Investors / Stakeholders</a:t>
            </a:r>
            <a:r>
              <a:rPr lang="en-US" sz="1700" dirty="0"/>
              <a:t>: Monitor content library growth, trends, and audience preferences.</a:t>
            </a:r>
          </a:p>
          <a:p>
            <a:pPr lvl="1"/>
            <a:r>
              <a:rPr lang="en-US" sz="1700" b="1" dirty="0"/>
              <a:t>Subscribers / Customers</a:t>
            </a:r>
            <a:r>
              <a:rPr lang="en-US" sz="1700" dirty="0"/>
              <a:t>: Receive better-curated content based on analysis and trends.</a:t>
            </a:r>
          </a:p>
          <a:p>
            <a:pPr lvl="1"/>
            <a:r>
              <a:rPr lang="en-US" sz="1700" b="1" dirty="0"/>
              <a:t>Partners / Production Studios</a:t>
            </a:r>
            <a:r>
              <a:rPr lang="en-US" sz="1700" dirty="0"/>
              <a:t>: Understand what type of content Netflix prefers for co-productions.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C27C4-3E14-490A-B132-CBBEDA1E905A}"/>
              </a:ext>
            </a:extLst>
          </p:cNvPr>
          <p:cNvPicPr>
            <a:picLocks noChangeAspect="1"/>
          </p:cNvPicPr>
          <p:nvPr/>
        </p:nvPicPr>
        <p:blipFill>
          <a:blip r:embed="rId3"/>
          <a:stretch>
            <a:fillRect/>
          </a:stretch>
        </p:blipFill>
        <p:spPr>
          <a:xfrm>
            <a:off x="467359" y="6410461"/>
            <a:ext cx="3706253" cy="296092"/>
          </a:xfrm>
          <a:prstGeom prst="rect">
            <a:avLst/>
          </a:prstGeom>
        </p:spPr>
      </p:pic>
      <p:pic>
        <p:nvPicPr>
          <p:cNvPr id="2" name="Picture 1">
            <a:extLst>
              <a:ext uri="{FF2B5EF4-FFF2-40B4-BE49-F238E27FC236}">
                <a16:creationId xmlns:a16="http://schemas.microsoft.com/office/drawing/2014/main" id="{F1FC3E39-8C60-4F64-9838-2A683F25B8C4}"/>
              </a:ext>
            </a:extLst>
          </p:cNvPr>
          <p:cNvPicPr>
            <a:picLocks noChangeAspect="1"/>
          </p:cNvPicPr>
          <p:nvPr/>
        </p:nvPicPr>
        <p:blipFill>
          <a:blip r:embed="rId4"/>
          <a:stretch>
            <a:fillRect/>
          </a:stretch>
        </p:blipFill>
        <p:spPr>
          <a:xfrm flipH="1">
            <a:off x="50800" y="3820160"/>
            <a:ext cx="1727200" cy="3010024"/>
          </a:xfrm>
          <a:prstGeom prst="rect">
            <a:avLst/>
          </a:prstGeom>
        </p:spPr>
      </p:pic>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60399" y="430567"/>
            <a:ext cx="5306291" cy="847817"/>
          </a:xfrm>
        </p:spPr>
        <p:txBody>
          <a:bodyPr>
            <a:normAutofit/>
          </a:bodyPr>
          <a:lstStyle/>
          <a:p>
            <a:r>
              <a:rPr lang="en-US" dirty="0"/>
              <a:t>Technology Used</a:t>
            </a:r>
          </a:p>
        </p:txBody>
      </p:sp>
      <p:sp>
        <p:nvSpPr>
          <p:cNvPr id="3" name="Rectangle 1">
            <a:extLst>
              <a:ext uri="{FF2B5EF4-FFF2-40B4-BE49-F238E27FC236}">
                <a16:creationId xmlns:a16="http://schemas.microsoft.com/office/drawing/2014/main" id="{9B43B4F0-A542-D52D-94C1-1070A965D786}"/>
              </a:ext>
            </a:extLst>
          </p:cNvPr>
          <p:cNvSpPr>
            <a:spLocks noGrp="1" noChangeArrowheads="1"/>
          </p:cNvSpPr>
          <p:nvPr>
            <p:ph type="body" sz="quarter" idx="12"/>
          </p:nvPr>
        </p:nvSpPr>
        <p:spPr bwMode="auto">
          <a:xfrm>
            <a:off x="1778000" y="1197873"/>
            <a:ext cx="70002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Programming Languages &amp; Libraries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Python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Main programming language for data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Pandas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Data cleaning, manipulation, and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NumPy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Numerical operations and array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Matplotlib &amp; Seaborn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Data visualization (bar charts, line charts, heatmaps, histograms).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Collections (Counter)</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Counting genres, countries, and other categorical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Datetime</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Handling and parsing dates for trend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Development / Execution Environment</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Google </a:t>
            </a:r>
            <a:r>
              <a:rPr kumimoji="0" lang="en-US"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Colab</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Cloud-based notebook environment for coding, visualization, and easy file uploads/downloads.</a:t>
            </a:r>
          </a:p>
        </p:txBody>
      </p:sp>
    </p:spTree>
    <p:extLst>
      <p:ext uri="{BB962C8B-B14F-4D97-AF65-F5344CB8AC3E}">
        <p14:creationId xmlns:p14="http://schemas.microsoft.com/office/powerpoint/2010/main" val="134190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B0C869-7C5C-4070-BD4D-F3FC2DA8F301}"/>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AFE3A2AF-177E-45E6-A191-0F8523DB7FFA}"/>
              </a:ext>
            </a:extLst>
          </p:cNvPr>
          <p:cNvSpPr>
            <a:spLocks noGrp="1"/>
          </p:cNvSpPr>
          <p:nvPr>
            <p:ph type="title"/>
          </p:nvPr>
        </p:nvSpPr>
        <p:spPr>
          <a:xfrm>
            <a:off x="0" y="-105616"/>
            <a:ext cx="2981643" cy="830997"/>
          </a:xfrm>
        </p:spPr>
        <p:txBody>
          <a:bodyPr>
            <a:normAutofit/>
          </a:bodyPr>
          <a:lstStyle/>
          <a:p>
            <a:r>
              <a:rPr lang="en-GB" dirty="0"/>
              <a:t>RESULTS1 </a:t>
            </a:r>
            <a:endParaRPr lang="en-IN" dirty="0"/>
          </a:p>
        </p:txBody>
      </p:sp>
      <p:sp>
        <p:nvSpPr>
          <p:cNvPr id="7" name="Text Placeholder 30">
            <a:extLst>
              <a:ext uri="{FF2B5EF4-FFF2-40B4-BE49-F238E27FC236}">
                <a16:creationId xmlns:a16="http://schemas.microsoft.com/office/drawing/2014/main" id="{372426BE-BEE7-4A6D-BCD2-059615BBCE25}"/>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E61E227A-5883-4C77-B25A-46A22FFDF41F}"/>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62734786-4DEA-9955-BFF8-FDF1EBB84300}"/>
              </a:ext>
            </a:extLst>
          </p:cNvPr>
          <p:cNvSpPr txBox="1"/>
          <p:nvPr/>
        </p:nvSpPr>
        <p:spPr>
          <a:xfrm>
            <a:off x="1037215" y="1751141"/>
            <a:ext cx="4916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Paste the screen shot of your code</a:t>
            </a:r>
          </a:p>
        </p:txBody>
      </p:sp>
      <p:pic>
        <p:nvPicPr>
          <p:cNvPr id="54" name="Picture 53">
            <a:extLst>
              <a:ext uri="{FF2B5EF4-FFF2-40B4-BE49-F238E27FC236}">
                <a16:creationId xmlns:a16="http://schemas.microsoft.com/office/drawing/2014/main" id="{D0E71821-58B1-CC34-4944-179A95AB9DE3}"/>
              </a:ext>
            </a:extLst>
          </p:cNvPr>
          <p:cNvPicPr>
            <a:picLocks noChangeAspect="1"/>
          </p:cNvPicPr>
          <p:nvPr/>
        </p:nvPicPr>
        <p:blipFill>
          <a:blip r:embed="rId3"/>
          <a:stretch>
            <a:fillRect/>
          </a:stretch>
        </p:blipFill>
        <p:spPr>
          <a:xfrm>
            <a:off x="0" y="606392"/>
            <a:ext cx="4821010" cy="6251608"/>
          </a:xfrm>
          <a:prstGeom prst="rect">
            <a:avLst/>
          </a:prstGeom>
        </p:spPr>
      </p:pic>
      <p:pic>
        <p:nvPicPr>
          <p:cNvPr id="56" name="Picture 55">
            <a:extLst>
              <a:ext uri="{FF2B5EF4-FFF2-40B4-BE49-F238E27FC236}">
                <a16:creationId xmlns:a16="http://schemas.microsoft.com/office/drawing/2014/main" id="{2D411852-1188-9FD0-8257-A75DD19275D5}"/>
              </a:ext>
            </a:extLst>
          </p:cNvPr>
          <p:cNvPicPr>
            <a:picLocks noChangeAspect="1"/>
          </p:cNvPicPr>
          <p:nvPr/>
        </p:nvPicPr>
        <p:blipFill>
          <a:blip r:embed="rId4"/>
          <a:stretch>
            <a:fillRect/>
          </a:stretch>
        </p:blipFill>
        <p:spPr>
          <a:xfrm>
            <a:off x="2981643" y="0"/>
            <a:ext cx="4845772" cy="6858000"/>
          </a:xfrm>
          <a:prstGeom prst="rect">
            <a:avLst/>
          </a:prstGeom>
        </p:spPr>
      </p:pic>
      <p:pic>
        <p:nvPicPr>
          <p:cNvPr id="58" name="Picture 57">
            <a:extLst>
              <a:ext uri="{FF2B5EF4-FFF2-40B4-BE49-F238E27FC236}">
                <a16:creationId xmlns:a16="http://schemas.microsoft.com/office/drawing/2014/main" id="{13329778-B5AE-7064-9206-ADCA9E004D58}"/>
              </a:ext>
            </a:extLst>
          </p:cNvPr>
          <p:cNvPicPr>
            <a:picLocks noChangeAspect="1"/>
          </p:cNvPicPr>
          <p:nvPr/>
        </p:nvPicPr>
        <p:blipFill>
          <a:blip r:embed="rId5"/>
          <a:stretch>
            <a:fillRect/>
          </a:stretch>
        </p:blipFill>
        <p:spPr>
          <a:xfrm>
            <a:off x="7346228" y="0"/>
            <a:ext cx="4845772" cy="6858000"/>
          </a:xfrm>
          <a:prstGeom prst="rect">
            <a:avLst/>
          </a:prstGeom>
        </p:spPr>
      </p:pic>
    </p:spTree>
    <p:extLst>
      <p:ext uri="{BB962C8B-B14F-4D97-AF65-F5344CB8AC3E}">
        <p14:creationId xmlns:p14="http://schemas.microsoft.com/office/powerpoint/2010/main" val="10862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61F40-61F5-A9E4-2028-61D27EB38D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0F1862-D4F3-D9EB-176E-2E2938531BAC}"/>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723A3B93-82D2-A57B-4898-3D9B0C72DC7D}"/>
              </a:ext>
            </a:extLst>
          </p:cNvPr>
          <p:cNvSpPr>
            <a:spLocks noGrp="1"/>
          </p:cNvSpPr>
          <p:nvPr>
            <p:ph type="title"/>
          </p:nvPr>
        </p:nvSpPr>
        <p:spPr>
          <a:xfrm>
            <a:off x="98441" y="0"/>
            <a:ext cx="2981643" cy="830997"/>
          </a:xfrm>
        </p:spPr>
        <p:txBody>
          <a:bodyPr>
            <a:normAutofit/>
          </a:bodyPr>
          <a:lstStyle/>
          <a:p>
            <a:r>
              <a:rPr lang="en-GB" dirty="0"/>
              <a:t>RESULTS2</a:t>
            </a:r>
            <a:endParaRPr lang="en-IN" dirty="0"/>
          </a:p>
        </p:txBody>
      </p:sp>
      <p:sp>
        <p:nvSpPr>
          <p:cNvPr id="7" name="Text Placeholder 30">
            <a:extLst>
              <a:ext uri="{FF2B5EF4-FFF2-40B4-BE49-F238E27FC236}">
                <a16:creationId xmlns:a16="http://schemas.microsoft.com/office/drawing/2014/main" id="{F4C0E530-3AAB-E420-2061-2352FB4AEFBB}"/>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83F5036B-907B-9AB7-BC47-C7C142E40FA7}"/>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A36EB5C4-B334-C562-399B-4AC61818DAC5}"/>
              </a:ext>
            </a:extLst>
          </p:cNvPr>
          <p:cNvSpPr txBox="1"/>
          <p:nvPr/>
        </p:nvSpPr>
        <p:spPr>
          <a:xfrm>
            <a:off x="767807" y="1831964"/>
            <a:ext cx="645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Add screen shot of graph</a:t>
            </a:r>
          </a:p>
        </p:txBody>
      </p:sp>
      <p:pic>
        <p:nvPicPr>
          <p:cNvPr id="6" name="Picture 5">
            <a:extLst>
              <a:ext uri="{FF2B5EF4-FFF2-40B4-BE49-F238E27FC236}">
                <a16:creationId xmlns:a16="http://schemas.microsoft.com/office/drawing/2014/main" id="{A8FBB79F-4844-EC0F-4C2D-59DAE5EFC4B6}"/>
              </a:ext>
            </a:extLst>
          </p:cNvPr>
          <p:cNvPicPr>
            <a:picLocks noChangeAspect="1"/>
          </p:cNvPicPr>
          <p:nvPr/>
        </p:nvPicPr>
        <p:blipFill>
          <a:blip r:embed="rId3"/>
          <a:stretch>
            <a:fillRect/>
          </a:stretch>
        </p:blipFill>
        <p:spPr>
          <a:xfrm>
            <a:off x="-1" y="830996"/>
            <a:ext cx="7103445" cy="6027003"/>
          </a:xfrm>
          <a:prstGeom prst="rect">
            <a:avLst/>
          </a:prstGeom>
        </p:spPr>
      </p:pic>
      <p:pic>
        <p:nvPicPr>
          <p:cNvPr id="12" name="Picture 11">
            <a:extLst>
              <a:ext uri="{FF2B5EF4-FFF2-40B4-BE49-F238E27FC236}">
                <a16:creationId xmlns:a16="http://schemas.microsoft.com/office/drawing/2014/main" id="{7889CC2A-83BE-1EE5-B04D-112207360854}"/>
              </a:ext>
            </a:extLst>
          </p:cNvPr>
          <p:cNvPicPr>
            <a:picLocks noChangeAspect="1"/>
          </p:cNvPicPr>
          <p:nvPr/>
        </p:nvPicPr>
        <p:blipFill>
          <a:blip r:embed="rId4"/>
          <a:stretch>
            <a:fillRect/>
          </a:stretch>
        </p:blipFill>
        <p:spPr>
          <a:xfrm>
            <a:off x="6900789" y="894589"/>
            <a:ext cx="5291211" cy="5963411"/>
          </a:xfrm>
          <a:prstGeom prst="rect">
            <a:avLst/>
          </a:prstGeom>
        </p:spPr>
      </p:pic>
    </p:spTree>
    <p:extLst>
      <p:ext uri="{BB962C8B-B14F-4D97-AF65-F5344CB8AC3E}">
        <p14:creationId xmlns:p14="http://schemas.microsoft.com/office/powerpoint/2010/main" val="390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024A6-C6F7-0E13-B5FE-E6A5870DA1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6194CC-45AC-6391-C127-232D7FE17E83}"/>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D2560D1A-A584-25F8-1F57-468796F22888}"/>
              </a:ext>
            </a:extLst>
          </p:cNvPr>
          <p:cNvSpPr>
            <a:spLocks noGrp="1"/>
          </p:cNvSpPr>
          <p:nvPr>
            <p:ph type="title"/>
          </p:nvPr>
        </p:nvSpPr>
        <p:spPr>
          <a:xfrm>
            <a:off x="675957" y="370589"/>
            <a:ext cx="2981643" cy="830997"/>
          </a:xfrm>
        </p:spPr>
        <p:txBody>
          <a:bodyPr>
            <a:normAutofit/>
          </a:bodyPr>
          <a:lstStyle/>
          <a:p>
            <a:r>
              <a:rPr lang="en-GB" dirty="0"/>
              <a:t>RESULTS3 </a:t>
            </a:r>
            <a:endParaRPr lang="en-IN" dirty="0"/>
          </a:p>
        </p:txBody>
      </p:sp>
      <p:sp>
        <p:nvSpPr>
          <p:cNvPr id="7" name="Text Placeholder 30">
            <a:extLst>
              <a:ext uri="{FF2B5EF4-FFF2-40B4-BE49-F238E27FC236}">
                <a16:creationId xmlns:a16="http://schemas.microsoft.com/office/drawing/2014/main" id="{BBD379B3-43F5-BB42-D7EF-5C1FA28E50DF}"/>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1E0D8247-EFB8-6C04-BBBF-310CEEF88E4A}"/>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B2023D69-07AE-2EBE-3CC7-8A1AD6C902BB}"/>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93136A8D-4579-0CF1-5DB1-3814DE397DEA}"/>
              </a:ext>
            </a:extLst>
          </p:cNvPr>
          <p:cNvPicPr>
            <a:picLocks noChangeAspect="1"/>
          </p:cNvPicPr>
          <p:nvPr/>
        </p:nvPicPr>
        <p:blipFill>
          <a:blip r:embed="rId3"/>
          <a:stretch>
            <a:fillRect/>
          </a:stretch>
        </p:blipFill>
        <p:spPr>
          <a:xfrm>
            <a:off x="-1" y="1089544"/>
            <a:ext cx="8691613" cy="5768456"/>
          </a:xfrm>
          <a:prstGeom prst="rect">
            <a:avLst/>
          </a:prstGeom>
        </p:spPr>
      </p:pic>
    </p:spTree>
    <p:extLst>
      <p:ext uri="{BB962C8B-B14F-4D97-AF65-F5344CB8AC3E}">
        <p14:creationId xmlns:p14="http://schemas.microsoft.com/office/powerpoint/2010/main" val="34984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43CC0-7050-A18D-1FC5-5F4E6F0B4A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8997D55-ECC6-30EA-0597-FC9B444DFD2E}"/>
              </a:ext>
            </a:extLst>
          </p:cNvPr>
          <p:cNvPicPr>
            <a:picLocks noChangeAspect="1"/>
          </p:cNvPicPr>
          <p:nvPr/>
        </p:nvPicPr>
        <p:blipFill rotWithShape="1">
          <a:blip r:embed="rId2"/>
          <a:srcRect t="96181"/>
          <a:stretch/>
        </p:blipFill>
        <p:spPr>
          <a:xfrm>
            <a:off x="675957" y="6471920"/>
            <a:ext cx="2143125" cy="193040"/>
          </a:xfrm>
          <a:prstGeom prst="rect">
            <a:avLst/>
          </a:prstGeom>
        </p:spPr>
      </p:pic>
      <p:sp>
        <p:nvSpPr>
          <p:cNvPr id="4" name="Title 3">
            <a:extLst>
              <a:ext uri="{FF2B5EF4-FFF2-40B4-BE49-F238E27FC236}">
                <a16:creationId xmlns:a16="http://schemas.microsoft.com/office/drawing/2014/main" id="{1ADFD43D-D9C4-C7EA-DA3B-BA974FA2BAF4}"/>
              </a:ext>
            </a:extLst>
          </p:cNvPr>
          <p:cNvSpPr>
            <a:spLocks noGrp="1"/>
          </p:cNvSpPr>
          <p:nvPr>
            <p:ph type="title"/>
          </p:nvPr>
        </p:nvSpPr>
        <p:spPr>
          <a:xfrm>
            <a:off x="675957" y="370589"/>
            <a:ext cx="2981643" cy="830997"/>
          </a:xfrm>
        </p:spPr>
        <p:txBody>
          <a:bodyPr>
            <a:normAutofit/>
          </a:bodyPr>
          <a:lstStyle/>
          <a:p>
            <a:r>
              <a:rPr lang="en-GB" dirty="0"/>
              <a:t>RESULTS4 </a:t>
            </a:r>
            <a:endParaRPr lang="en-IN" dirty="0"/>
          </a:p>
        </p:txBody>
      </p:sp>
      <p:sp>
        <p:nvSpPr>
          <p:cNvPr id="7" name="Text Placeholder 30">
            <a:extLst>
              <a:ext uri="{FF2B5EF4-FFF2-40B4-BE49-F238E27FC236}">
                <a16:creationId xmlns:a16="http://schemas.microsoft.com/office/drawing/2014/main" id="{715EE32F-77C1-47F9-D79D-BD99CD53BE7C}"/>
              </a:ext>
            </a:extLst>
          </p:cNvPr>
          <p:cNvSpPr txBox="1">
            <a:spLocks/>
          </p:cNvSpPr>
          <p:nvPr/>
        </p:nvSpPr>
        <p:spPr>
          <a:xfrm>
            <a:off x="320982"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8" name="Text Placeholder 30">
            <a:extLst>
              <a:ext uri="{FF2B5EF4-FFF2-40B4-BE49-F238E27FC236}">
                <a16:creationId xmlns:a16="http://schemas.microsoft.com/office/drawing/2014/main" id="{5A41A01F-A46D-8DF1-6056-F77EE3B82722}"/>
              </a:ext>
            </a:extLst>
          </p:cNvPr>
          <p:cNvSpPr txBox="1">
            <a:spLocks/>
          </p:cNvSpPr>
          <p:nvPr/>
        </p:nvSpPr>
        <p:spPr>
          <a:xfrm>
            <a:off x="4345694" y="1275371"/>
            <a:ext cx="3343561" cy="666078"/>
          </a:xfrm>
          <a:prstGeom prst="rect">
            <a:avLst/>
          </a:prstGeom>
        </p:spPr>
        <p:txBody>
          <a:bodyPr vert="horz" lIns="91440" tIns="45720" rIns="91440" bIns="45720" rtlCol="0">
            <a:normAutofit/>
          </a:bodyPr>
          <a:lstStyle>
            <a:lvl1pPr marL="0" indent="0" algn="ctr" defTabSz="457200" rtl="0" eaLnBrk="1" latinLnBrk="0" hangingPunct="1">
              <a:spcBef>
                <a:spcPts val="1000"/>
              </a:spcBef>
              <a:spcAft>
                <a:spcPts val="0"/>
              </a:spcAft>
              <a:buClr>
                <a:schemeClr val="accent1"/>
              </a:buClr>
              <a:buSzPct val="80000"/>
              <a:buFont typeface="Wingdings 3" charset="2"/>
              <a:buNone/>
              <a:defRPr lang="en-US" sz="1600" kern="1200" dirty="0" smtClean="0">
                <a:solidFill>
                  <a:schemeClr val="tx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3B878FFD-1767-33D7-EEC8-E3F91C45B4B1}"/>
              </a:ext>
            </a:extLst>
          </p:cNvPr>
          <p:cNvSpPr txBox="1"/>
          <p:nvPr/>
        </p:nvSpPr>
        <p:spPr>
          <a:xfrm>
            <a:off x="1297214" y="1941286"/>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Paste the screen shot of your code​</a:t>
            </a:r>
          </a:p>
        </p:txBody>
      </p:sp>
      <p:pic>
        <p:nvPicPr>
          <p:cNvPr id="6" name="Picture 5">
            <a:extLst>
              <a:ext uri="{FF2B5EF4-FFF2-40B4-BE49-F238E27FC236}">
                <a16:creationId xmlns:a16="http://schemas.microsoft.com/office/drawing/2014/main" id="{8BEAD16F-C4ED-695C-2EDE-3556FD5E2615}"/>
              </a:ext>
            </a:extLst>
          </p:cNvPr>
          <p:cNvPicPr>
            <a:picLocks noChangeAspect="1"/>
          </p:cNvPicPr>
          <p:nvPr/>
        </p:nvPicPr>
        <p:blipFill>
          <a:blip r:embed="rId3"/>
          <a:stretch>
            <a:fillRect/>
          </a:stretch>
        </p:blipFill>
        <p:spPr>
          <a:xfrm>
            <a:off x="0" y="1201586"/>
            <a:ext cx="9134375" cy="5656414"/>
          </a:xfrm>
          <a:prstGeom prst="rect">
            <a:avLst/>
          </a:prstGeom>
        </p:spPr>
      </p:pic>
    </p:spTree>
    <p:extLst>
      <p:ext uri="{BB962C8B-B14F-4D97-AF65-F5344CB8AC3E}">
        <p14:creationId xmlns:p14="http://schemas.microsoft.com/office/powerpoint/2010/main" val="346205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1694</TotalTime>
  <Words>621</Words>
  <Application>Microsoft Office PowerPoint</Application>
  <PresentationFormat>Widescreen</PresentationFormat>
  <Paragraphs>69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Trebuchet MS</vt:lpstr>
      <vt:lpstr>Wingdings</vt:lpstr>
      <vt:lpstr>Wingdings 3</vt:lpstr>
      <vt:lpstr>Facet</vt:lpstr>
      <vt:lpstr>Netflix Content Trends Analysis</vt:lpstr>
      <vt:lpstr>PROBLEM  STATEMENT</vt:lpstr>
      <vt:lpstr>Project Description  </vt:lpstr>
      <vt:lpstr>WHO ARE THE END USERS?</vt:lpstr>
      <vt:lpstr>Technology Used</vt:lpstr>
      <vt:lpstr>RESULTS1 </vt:lpstr>
      <vt:lpstr>RESULTS2</vt:lpstr>
      <vt:lpstr>RESULTS3 </vt:lpstr>
      <vt:lpstr>RESULTS4 </vt:lpstr>
      <vt:lpstr>RESULTS5 </vt:lpstr>
      <vt:lpstr>RESULTS6</vt:lpstr>
      <vt:lpstr>RESULTS7 </vt:lpstr>
      <vt:lpstr>RESULTS8 </vt:lpstr>
      <vt:lpstr>RESULTS9 </vt:lpstr>
      <vt:lpstr>RESULTS10 </vt:lpstr>
      <vt:lpstr>RESULTS11 </vt:lpstr>
      <vt:lpstr>GitHub repository </vt:lpstr>
      <vt:lpstr>Getting started with Basics of Python Certificate  </vt:lpstr>
      <vt:lpstr>Data Visualization Certificate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HUNTERS</dc:title>
  <dc:creator>Venkataswamy</dc:creator>
  <cp:lastModifiedBy>Tejas Khoday Vishwanath</cp:lastModifiedBy>
  <cp:revision>118</cp:revision>
  <dcterms:created xsi:type="dcterms:W3CDTF">2021-07-11T13:13:15Z</dcterms:created>
  <dcterms:modified xsi:type="dcterms:W3CDTF">2025-10-21T08:08:42Z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